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74" r:id="rId32"/>
    <p:sldId id="286" r:id="rId33"/>
    <p:sldId id="289" r:id="rId34"/>
    <p:sldId id="371" r:id="rId35"/>
    <p:sldId id="372" r:id="rId36"/>
    <p:sldId id="373" r:id="rId37"/>
    <p:sldId id="291" r:id="rId38"/>
    <p:sldId id="393" r:id="rId39"/>
    <p:sldId id="300" r:id="rId40"/>
    <p:sldId id="301" r:id="rId41"/>
    <p:sldId id="389" r:id="rId42"/>
    <p:sldId id="390" r:id="rId43"/>
    <p:sldId id="391" r:id="rId44"/>
    <p:sldId id="392" r:id="rId45"/>
    <p:sldId id="370" r:id="rId46"/>
    <p:sldId id="394" r:id="rId47"/>
    <p:sldId id="395" r:id="rId48"/>
    <p:sldId id="396" r:id="rId49"/>
    <p:sldId id="375" r:id="rId50"/>
    <p:sldId id="397" r:id="rId51"/>
    <p:sldId id="292" r:id="rId52"/>
    <p:sldId id="290" r:id="rId53"/>
    <p:sldId id="369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76" r:id="rId62"/>
    <p:sldId id="377" r:id="rId63"/>
    <p:sldId id="379" r:id="rId64"/>
    <p:sldId id="388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F119F-E71C-4541-BF61-7373DE85A3E0}" v="20" dt="2025-02-10T18:24:13.9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/>
    <p:restoredTop sz="94521"/>
  </p:normalViewPr>
  <p:slideViewPr>
    <p:cSldViewPr>
      <p:cViewPr varScale="1">
        <p:scale>
          <a:sx n="70" d="100"/>
          <a:sy n="70" d="100"/>
        </p:scale>
        <p:origin x="712" y="5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F" userId="2412bb1969086919" providerId="LiveId" clId="{123F119F-E71C-4541-BF61-7373DE85A3E0}"/>
    <pc:docChg chg="custSel modSld">
      <pc:chgData name="A F" userId="2412bb1969086919" providerId="LiveId" clId="{123F119F-E71C-4541-BF61-7373DE85A3E0}" dt="2025-02-25T18:28:00.200" v="23" actId="20577"/>
      <pc:docMkLst>
        <pc:docMk/>
      </pc:docMkLst>
      <pc:sldChg chg="delSp mod">
        <pc:chgData name="A F" userId="2412bb1969086919" providerId="LiveId" clId="{123F119F-E71C-4541-BF61-7373DE85A3E0}" dt="2025-02-25T14:19:23.765" v="0" actId="478"/>
        <pc:sldMkLst>
          <pc:docMk/>
          <pc:sldMk cId="0" sldId="379"/>
        </pc:sldMkLst>
        <pc:picChg chg="del">
          <ac:chgData name="A F" userId="2412bb1969086919" providerId="LiveId" clId="{123F119F-E71C-4541-BF61-7373DE85A3E0}" dt="2025-02-25T14:19:23.765" v="0" actId="478"/>
          <ac:picMkLst>
            <pc:docMk/>
            <pc:sldMk cId="0" sldId="379"/>
            <ac:picMk id="23" creationId="{00000000-0000-0000-0000-000000000000}"/>
          </ac:picMkLst>
        </pc:picChg>
      </pc:sldChg>
      <pc:sldChg chg="modSp mod">
        <pc:chgData name="A F" userId="2412bb1969086919" providerId="LiveId" clId="{123F119F-E71C-4541-BF61-7373DE85A3E0}" dt="2025-02-25T14:20:50.089" v="3" actId="20577"/>
        <pc:sldMkLst>
          <pc:docMk/>
          <pc:sldMk cId="0" sldId="383"/>
        </pc:sldMkLst>
        <pc:spChg chg="mod">
          <ac:chgData name="A F" userId="2412bb1969086919" providerId="LiveId" clId="{123F119F-E71C-4541-BF61-7373DE85A3E0}" dt="2025-02-25T14:20:50.089" v="3" actId="20577"/>
          <ac:spMkLst>
            <pc:docMk/>
            <pc:sldMk cId="0" sldId="383"/>
            <ac:spMk id="3" creationId="{00000000-0000-0000-0000-000000000000}"/>
          </ac:spMkLst>
        </pc:spChg>
      </pc:sldChg>
      <pc:sldChg chg="modSp mod">
        <pc:chgData name="A F" userId="2412bb1969086919" providerId="LiveId" clId="{123F119F-E71C-4541-BF61-7373DE85A3E0}" dt="2025-02-25T18:28:00.200" v="23" actId="20577"/>
        <pc:sldMkLst>
          <pc:docMk/>
          <pc:sldMk cId="0" sldId="388"/>
        </pc:sldMkLst>
        <pc:spChg chg="mod">
          <ac:chgData name="A F" userId="2412bb1969086919" providerId="LiveId" clId="{123F119F-E71C-4541-BF61-7373DE85A3E0}" dt="2025-02-25T18:28:00.200" v="23" actId="20577"/>
          <ac:spMkLst>
            <pc:docMk/>
            <pc:sldMk cId="0" sldId="388"/>
            <ac:spMk id="2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62069" y="1733966"/>
            <a:ext cx="12363861" cy="3951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863709" y="6220622"/>
            <a:ext cx="6560580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25999" y="1028700"/>
            <a:ext cx="15244444" cy="8365490"/>
          </a:xfrm>
          <a:custGeom>
            <a:avLst/>
            <a:gdLst/>
            <a:ahLst/>
            <a:cxnLst/>
            <a:rect l="l" t="t" r="r" b="b"/>
            <a:pathLst>
              <a:path w="15244444" h="8365490">
                <a:moveTo>
                  <a:pt x="15134478" y="8365477"/>
                </a:moveTo>
                <a:lnTo>
                  <a:pt x="109514" y="8365477"/>
                </a:lnTo>
                <a:lnTo>
                  <a:pt x="66885" y="8356871"/>
                </a:lnTo>
                <a:lnTo>
                  <a:pt x="32075" y="8333400"/>
                </a:lnTo>
                <a:lnTo>
                  <a:pt x="8606" y="8298588"/>
                </a:lnTo>
                <a:lnTo>
                  <a:pt x="0" y="8255959"/>
                </a:lnTo>
                <a:lnTo>
                  <a:pt x="0" y="109514"/>
                </a:lnTo>
                <a:lnTo>
                  <a:pt x="8606" y="66885"/>
                </a:lnTo>
                <a:lnTo>
                  <a:pt x="32075" y="32075"/>
                </a:lnTo>
                <a:lnTo>
                  <a:pt x="66885" y="8606"/>
                </a:lnTo>
                <a:lnTo>
                  <a:pt x="109514" y="0"/>
                </a:lnTo>
                <a:lnTo>
                  <a:pt x="15134478" y="0"/>
                </a:lnTo>
                <a:lnTo>
                  <a:pt x="15176390" y="8336"/>
                </a:lnTo>
                <a:lnTo>
                  <a:pt x="15211918" y="32074"/>
                </a:lnTo>
                <a:lnTo>
                  <a:pt x="15235658" y="67606"/>
                </a:lnTo>
                <a:lnTo>
                  <a:pt x="15243994" y="109514"/>
                </a:lnTo>
                <a:lnTo>
                  <a:pt x="15243994" y="8255959"/>
                </a:lnTo>
                <a:lnTo>
                  <a:pt x="15235388" y="8298588"/>
                </a:lnTo>
                <a:lnTo>
                  <a:pt x="15211918" y="8333400"/>
                </a:lnTo>
                <a:lnTo>
                  <a:pt x="15177107" y="8356871"/>
                </a:lnTo>
                <a:lnTo>
                  <a:pt x="15134478" y="8365477"/>
                </a:lnTo>
                <a:close/>
              </a:path>
            </a:pathLst>
          </a:custGeom>
          <a:solidFill>
            <a:srgbClr val="182C45">
              <a:alpha val="25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5999" y="1225466"/>
            <a:ext cx="15088235" cy="8121650"/>
          </a:xfrm>
          <a:custGeom>
            <a:avLst/>
            <a:gdLst/>
            <a:ahLst/>
            <a:cxnLst/>
            <a:rect l="l" t="t" r="r" b="b"/>
            <a:pathLst>
              <a:path w="15088235" h="8121650">
                <a:moveTo>
                  <a:pt x="14977425" y="8121596"/>
                </a:moveTo>
                <a:lnTo>
                  <a:pt x="110647" y="8121596"/>
                </a:lnTo>
                <a:lnTo>
                  <a:pt x="67578" y="8112901"/>
                </a:lnTo>
                <a:lnTo>
                  <a:pt x="32407" y="8089188"/>
                </a:lnTo>
                <a:lnTo>
                  <a:pt x="8695" y="8054018"/>
                </a:lnTo>
                <a:lnTo>
                  <a:pt x="0" y="8010948"/>
                </a:lnTo>
                <a:lnTo>
                  <a:pt x="0" y="110647"/>
                </a:lnTo>
                <a:lnTo>
                  <a:pt x="8695" y="67578"/>
                </a:lnTo>
                <a:lnTo>
                  <a:pt x="32407" y="32407"/>
                </a:lnTo>
                <a:lnTo>
                  <a:pt x="67578" y="8695"/>
                </a:lnTo>
                <a:lnTo>
                  <a:pt x="110647" y="0"/>
                </a:lnTo>
                <a:lnTo>
                  <a:pt x="14977425" y="0"/>
                </a:lnTo>
                <a:lnTo>
                  <a:pt x="15020495" y="8695"/>
                </a:lnTo>
                <a:lnTo>
                  <a:pt x="15055666" y="32407"/>
                </a:lnTo>
                <a:lnTo>
                  <a:pt x="15079379" y="67578"/>
                </a:lnTo>
                <a:lnTo>
                  <a:pt x="15088074" y="110647"/>
                </a:lnTo>
                <a:lnTo>
                  <a:pt x="15088074" y="8010948"/>
                </a:lnTo>
                <a:lnTo>
                  <a:pt x="15079651" y="8053289"/>
                </a:lnTo>
                <a:lnTo>
                  <a:pt x="15055664" y="8089186"/>
                </a:lnTo>
                <a:lnTo>
                  <a:pt x="15019770" y="8113173"/>
                </a:lnTo>
                <a:lnTo>
                  <a:pt x="14977425" y="8121596"/>
                </a:lnTo>
                <a:close/>
              </a:path>
            </a:pathLst>
          </a:custGeom>
          <a:solidFill>
            <a:srgbClr val="A4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5830" y="1481754"/>
            <a:ext cx="1867412" cy="8940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5830" y="2725007"/>
            <a:ext cx="1867412" cy="8940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5830" y="3969063"/>
            <a:ext cx="1867412" cy="8940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5830" y="5213119"/>
            <a:ext cx="1867412" cy="89402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75830" y="7698197"/>
            <a:ext cx="1867412" cy="8940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75830" y="1375795"/>
            <a:ext cx="1867412" cy="89402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75830" y="2623643"/>
            <a:ext cx="1867412" cy="89402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75830" y="3868683"/>
            <a:ext cx="1867412" cy="89402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75830" y="5112739"/>
            <a:ext cx="1867412" cy="89402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75830" y="7600851"/>
            <a:ext cx="1867412" cy="894024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185326" y="1050653"/>
            <a:ext cx="15274290" cy="8343900"/>
          </a:xfrm>
          <a:custGeom>
            <a:avLst/>
            <a:gdLst/>
            <a:ahLst/>
            <a:cxnLst/>
            <a:rect l="l" t="t" r="r" b="b"/>
            <a:pathLst>
              <a:path w="15274290" h="8343900">
                <a:moveTo>
                  <a:pt x="15164451" y="8343524"/>
                </a:moveTo>
                <a:lnTo>
                  <a:pt x="109302" y="8343524"/>
                </a:lnTo>
                <a:lnTo>
                  <a:pt x="66757" y="8334935"/>
                </a:lnTo>
                <a:lnTo>
                  <a:pt x="32014" y="8311510"/>
                </a:lnTo>
                <a:lnTo>
                  <a:pt x="8589" y="8276767"/>
                </a:lnTo>
                <a:lnTo>
                  <a:pt x="0" y="8234221"/>
                </a:lnTo>
                <a:lnTo>
                  <a:pt x="0" y="109302"/>
                </a:lnTo>
                <a:lnTo>
                  <a:pt x="8589" y="66757"/>
                </a:lnTo>
                <a:lnTo>
                  <a:pt x="32014" y="32014"/>
                </a:lnTo>
                <a:lnTo>
                  <a:pt x="66757" y="8589"/>
                </a:lnTo>
                <a:lnTo>
                  <a:pt x="109302" y="0"/>
                </a:lnTo>
                <a:lnTo>
                  <a:pt x="15164451" y="0"/>
                </a:lnTo>
                <a:lnTo>
                  <a:pt x="15206997" y="8589"/>
                </a:lnTo>
                <a:lnTo>
                  <a:pt x="15241740" y="32014"/>
                </a:lnTo>
                <a:lnTo>
                  <a:pt x="15265165" y="66757"/>
                </a:lnTo>
                <a:lnTo>
                  <a:pt x="15273755" y="109302"/>
                </a:lnTo>
                <a:lnTo>
                  <a:pt x="15273755" y="8234221"/>
                </a:lnTo>
                <a:lnTo>
                  <a:pt x="15265165" y="8276767"/>
                </a:lnTo>
                <a:lnTo>
                  <a:pt x="15241740" y="8311510"/>
                </a:lnTo>
                <a:lnTo>
                  <a:pt x="15206997" y="8334935"/>
                </a:lnTo>
                <a:lnTo>
                  <a:pt x="15164451" y="8343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2636" y="1050653"/>
            <a:ext cx="736711" cy="818569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1782" y="0"/>
            <a:ext cx="17259299" cy="1050652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04515" y="9347062"/>
            <a:ext cx="4416911" cy="939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5090" y="1381985"/>
            <a:ext cx="14037819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09263" y="3099308"/>
            <a:ext cx="7365365" cy="5146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77694" y="9481771"/>
            <a:ext cx="6096634" cy="659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24242"/>
                </a:solidFill>
                <a:latin typeface="Cambria"/>
                <a:cs typeface="Cambria"/>
              </a:defRPr>
            </a:lvl1pPr>
          </a:lstStyle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://castello.es/web30/pages/area_web20.php?cod0=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5326" y="1050653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5" y="109302"/>
                  </a:lnTo>
                  <a:lnTo>
                    <a:pt x="15273755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7629" y="1225466"/>
              <a:ext cx="14332183" cy="80610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887629" y="7465422"/>
            <a:ext cx="14333855" cy="813684"/>
          </a:xfrm>
          <a:prstGeom prst="rect">
            <a:avLst/>
          </a:prstGeom>
          <a:solidFill>
            <a:srgbClr val="FAFCFC">
              <a:alpha val="68234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105"/>
              </a:spcBef>
            </a:pPr>
            <a:r>
              <a:rPr sz="5200" spc="-500" dirty="0">
                <a:solidFill>
                  <a:schemeClr val="tx1"/>
                </a:solidFill>
                <a:latin typeface="Arial Black"/>
                <a:cs typeface="Arial Black"/>
              </a:rPr>
              <a:t>GESTIÓN</a:t>
            </a:r>
            <a:r>
              <a:rPr sz="5200" spc="-375" dirty="0">
                <a:solidFill>
                  <a:schemeClr val="tx1"/>
                </a:solidFill>
                <a:latin typeface="Arial Black"/>
                <a:cs typeface="Arial Black"/>
              </a:rPr>
              <a:t> </a:t>
            </a:r>
            <a:r>
              <a:rPr sz="5200" spc="-500" dirty="0">
                <a:solidFill>
                  <a:schemeClr val="tx1"/>
                </a:solidFill>
                <a:latin typeface="Arial Black"/>
                <a:cs typeface="Arial Black"/>
              </a:rPr>
              <a:t>EMPRESARIAL</a:t>
            </a:r>
            <a:r>
              <a:rPr sz="5200" spc="-370" dirty="0">
                <a:solidFill>
                  <a:schemeClr val="tx1"/>
                </a:solidFill>
                <a:latin typeface="Arial Black"/>
                <a:cs typeface="Arial Black"/>
              </a:rPr>
              <a:t> </a:t>
            </a:r>
            <a:r>
              <a:rPr sz="5200" spc="-610" dirty="0">
                <a:solidFill>
                  <a:schemeClr val="tx1"/>
                </a:solidFill>
                <a:latin typeface="Arial Black"/>
                <a:cs typeface="Arial Black"/>
              </a:rPr>
              <a:t>Y</a:t>
            </a:r>
            <a:r>
              <a:rPr sz="5200" spc="-365" dirty="0">
                <a:solidFill>
                  <a:schemeClr val="tx1"/>
                </a:solidFill>
                <a:latin typeface="Arial Black"/>
                <a:cs typeface="Arial Black"/>
              </a:rPr>
              <a:t> </a:t>
            </a:r>
            <a:r>
              <a:rPr sz="5200" spc="-620" dirty="0">
                <a:solidFill>
                  <a:schemeClr val="tx1"/>
                </a:solidFill>
                <a:latin typeface="Arial Black"/>
                <a:cs typeface="Arial Black"/>
              </a:rPr>
              <a:t>ESTRATÉGICA</a:t>
            </a:r>
            <a:endParaRPr sz="52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1281" y="4416076"/>
            <a:ext cx="4980301" cy="46362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35510" y="1939594"/>
            <a:ext cx="13290289" cy="1544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Muchas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EMPRESAS</a:t>
            </a:r>
            <a:r>
              <a:rPr sz="2400" b="1" spc="-5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Arial MT"/>
                <a:cs typeface="Arial MT"/>
              </a:rPr>
              <a:t>desaparecerán</a:t>
            </a:r>
            <a:r>
              <a:rPr sz="2400" spc="-10" dirty="0">
                <a:latin typeface="Arial MT"/>
                <a:cs typeface="Arial MT"/>
              </a:rPr>
              <a:t>,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casi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todas pasarán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grandes dificultades y se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espera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</a:t>
            </a:r>
            <a:endParaRPr sz="2400" dirty="0">
              <a:latin typeface="Arial MT"/>
              <a:cs typeface="Arial MT"/>
            </a:endParaRPr>
          </a:p>
          <a:p>
            <a:pPr marL="12700" marR="5080" algn="just">
              <a:lnSpc>
                <a:spcPct val="169100"/>
              </a:lnSpc>
            </a:pPr>
            <a:r>
              <a:rPr sz="2400" dirty="0">
                <a:latin typeface="Arial MT"/>
                <a:cs typeface="Arial MT"/>
              </a:rPr>
              <a:t>otras muchas,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 sepan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aprovechar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cambios para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chemeClr val="tx1"/>
                </a:solidFill>
                <a:latin typeface="Arial MT"/>
                <a:cs typeface="Arial MT"/>
              </a:rPr>
              <a:t>adaptarse</a:t>
            </a:r>
            <a:r>
              <a:rPr sz="2400" b="1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chemeClr val="tx1"/>
                </a:solidFill>
                <a:latin typeface="Arial MT"/>
                <a:cs typeface="Arial MT"/>
              </a:rPr>
              <a:t>a</a:t>
            </a:r>
            <a:r>
              <a:rPr sz="2400" b="1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chemeClr val="tx1"/>
                </a:solidFill>
                <a:latin typeface="Arial MT"/>
                <a:cs typeface="Arial MT"/>
              </a:rPr>
              <a:t>la “nueva</a:t>
            </a:r>
            <a:r>
              <a:rPr sz="2400" b="1" spc="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chemeClr val="tx1"/>
                </a:solidFill>
                <a:latin typeface="Arial MT"/>
                <a:cs typeface="Arial MT"/>
              </a:rPr>
              <a:t>normalidad”, </a:t>
            </a:r>
            <a:r>
              <a:rPr sz="2400" dirty="0" err="1">
                <a:latin typeface="Arial MT"/>
                <a:cs typeface="Arial MT"/>
              </a:rPr>
              <a:t>saldrán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b="1" dirty="0" err="1">
                <a:latin typeface="Arial MT"/>
                <a:cs typeface="Arial MT"/>
              </a:rPr>
              <a:t>reforzadas</a:t>
            </a:r>
            <a:r>
              <a:rPr sz="2400" b="1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ocupando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posición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podían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imaginar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hace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unos </a:t>
            </a:r>
            <a:r>
              <a:rPr sz="2400" dirty="0">
                <a:latin typeface="Arial MT"/>
                <a:cs typeface="Arial MT"/>
              </a:rPr>
              <a:t>pocos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años.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1483" y="1865123"/>
            <a:ext cx="8982710" cy="624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Alineación</a:t>
            </a:r>
            <a:r>
              <a:rPr sz="2400" b="1" spc="-1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con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la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EABFD"/>
                </a:solidFill>
                <a:latin typeface="Calibri"/>
                <a:cs typeface="Calibri"/>
              </a:rPr>
              <a:t>estrategia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de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la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organización:</a:t>
            </a:r>
            <a:r>
              <a:rPr sz="2400" b="1" spc="5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personas </a:t>
            </a:r>
            <a:r>
              <a:rPr sz="2400" dirty="0">
                <a:latin typeface="Calibri"/>
                <a:cs typeface="Calibri"/>
              </a:rPr>
              <a:t>debe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línea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misión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visión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ejemplo, </a:t>
            </a:r>
            <a:r>
              <a:rPr sz="2400" dirty="0">
                <a:latin typeface="Calibri"/>
                <a:cs typeface="Calibri"/>
              </a:rPr>
              <a:t>si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quiere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líder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innovación,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deberá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desarrollar </a:t>
            </a:r>
            <a:r>
              <a:rPr sz="2400" dirty="0">
                <a:latin typeface="Calibri"/>
                <a:cs typeface="Calibri"/>
              </a:rPr>
              <a:t>políticas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RR.HH.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atraigan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retengan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creativas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con </a:t>
            </a:r>
            <a:r>
              <a:rPr sz="2400" spc="-10" dirty="0">
                <a:latin typeface="Calibri"/>
                <a:cs typeface="Calibri"/>
              </a:rPr>
              <a:t>habilidades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innovadoras.</a:t>
            </a:r>
            <a:endParaRPr sz="2400">
              <a:latin typeface="Calibri"/>
              <a:cs typeface="Calibri"/>
            </a:endParaRPr>
          </a:p>
          <a:p>
            <a:pPr marL="119380" marR="635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Planificación</a:t>
            </a:r>
            <a:r>
              <a:rPr sz="2400" b="1" spc="47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de</a:t>
            </a:r>
            <a:r>
              <a:rPr sz="2400" b="1" spc="47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la</a:t>
            </a:r>
            <a:r>
              <a:rPr sz="2400" b="1" spc="47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fuerza</a:t>
            </a:r>
            <a:r>
              <a:rPr sz="2400" b="1" spc="47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laboral:</a:t>
            </a:r>
            <a:r>
              <a:rPr sz="2400" b="1" spc="50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necesitan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tener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cantidad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correctos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llevar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cabo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estrategia.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contratación,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formación,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promoción</a:t>
            </a:r>
            <a:r>
              <a:rPr sz="2400" spc="-10" dirty="0">
                <a:latin typeface="Calibri"/>
                <a:cs typeface="Calibri"/>
              </a:rPr>
              <a:t> interna,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tácticas.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Desarrollo</a:t>
            </a:r>
            <a:r>
              <a:rPr sz="2400" b="1" spc="80" dirty="0">
                <a:solidFill>
                  <a:srgbClr val="CEABFD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y</a:t>
            </a:r>
            <a:r>
              <a:rPr sz="2400" b="1" spc="85" dirty="0">
                <a:solidFill>
                  <a:srgbClr val="CEABFD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retención</a:t>
            </a:r>
            <a:r>
              <a:rPr sz="2400" b="1" spc="85" dirty="0">
                <a:solidFill>
                  <a:srgbClr val="CEABFD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del</a:t>
            </a:r>
            <a:r>
              <a:rPr sz="2400" b="1" spc="80" dirty="0">
                <a:solidFill>
                  <a:srgbClr val="CEABFD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talento:</a:t>
            </a:r>
            <a:r>
              <a:rPr sz="2400" b="1" spc="100" dirty="0">
                <a:solidFill>
                  <a:srgbClr val="CEABFD"/>
                </a:solidFill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spc="-20" dirty="0">
                <a:latin typeface="Calibri"/>
                <a:cs typeface="Calibri"/>
              </a:rPr>
              <a:t>debe </a:t>
            </a:r>
            <a:r>
              <a:rPr sz="2400" dirty="0">
                <a:latin typeface="Calibri"/>
                <a:cs typeface="Calibri"/>
              </a:rPr>
              <a:t>requerir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desarrollo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puedan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realizar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su </a:t>
            </a:r>
            <a:r>
              <a:rPr sz="2400" dirty="0">
                <a:latin typeface="Calibri"/>
                <a:cs typeface="Calibri"/>
              </a:rPr>
              <a:t>trabajo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manera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posible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continuar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creciendo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roles.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retención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talento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también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importante,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pérdida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costosa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perjudicial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estrategia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empresa.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6045" y="2878857"/>
            <a:ext cx="7622522" cy="49712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6115" y="2072509"/>
            <a:ext cx="208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indent="-114300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  <a:tab pos="1676400" algn="l"/>
              </a:tabLst>
            </a:pP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Evaluación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	</a:t>
            </a:r>
            <a:r>
              <a:rPr sz="2400" b="1" spc="-25" dirty="0">
                <a:solidFill>
                  <a:srgbClr val="CEABFD"/>
                </a:solidFill>
                <a:latin typeface="Calibri"/>
                <a:cs typeface="Calibri"/>
              </a:rPr>
              <a:t>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0099" y="2072509"/>
            <a:ext cx="5547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1345" algn="l"/>
                <a:tab pos="2473325" algn="l"/>
                <a:tab pos="3875404" algn="l"/>
                <a:tab pos="4867275" algn="l"/>
              </a:tabLst>
            </a:pP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rendimiento: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empresas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deben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tener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4192" y="2438269"/>
            <a:ext cx="8025765" cy="582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825" marR="1968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sistemas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5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evaluar</a:t>
            </a:r>
            <a:r>
              <a:rPr sz="2400" spc="5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rendimiento</a:t>
            </a:r>
            <a:r>
              <a:rPr sz="2400" spc="5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5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59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asegurarse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están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cumpliendo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estándares </a:t>
            </a:r>
            <a:r>
              <a:rPr sz="2400" dirty="0">
                <a:latin typeface="Calibri"/>
                <a:cs typeface="Calibri"/>
              </a:rPr>
              <a:t>requeridos.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retroalimentación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regular,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revisiones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rendimiento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evaluación.</a:t>
            </a:r>
            <a:endParaRPr sz="2400">
              <a:latin typeface="Calibri"/>
              <a:cs typeface="Calibri"/>
            </a:endParaRPr>
          </a:p>
          <a:p>
            <a:pPr marL="119380" marR="5080" indent="-114935">
              <a:lnSpc>
                <a:spcPct val="100000"/>
              </a:lnSpc>
              <a:spcBef>
                <a:spcPts val="2495"/>
              </a:spcBef>
              <a:buSzPct val="95833"/>
              <a:buFont typeface="Arial"/>
              <a:buChar char="•"/>
              <a:tabLst>
                <a:tab pos="119380" algn="l"/>
                <a:tab pos="1969135" algn="l"/>
                <a:tab pos="2244090" algn="l"/>
                <a:tab pos="2615565" algn="l"/>
                <a:tab pos="2660015" algn="l"/>
                <a:tab pos="3618229" algn="l"/>
                <a:tab pos="4279900" algn="l"/>
                <a:tab pos="4309745" algn="l"/>
                <a:tab pos="4855845" algn="l"/>
                <a:tab pos="5853430" algn="l"/>
                <a:tab pos="6913880" algn="l"/>
                <a:tab pos="7573009" algn="l"/>
                <a:tab pos="7778750" algn="l"/>
              </a:tabLst>
            </a:pP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Compensación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	</a:t>
            </a:r>
            <a:r>
              <a:rPr sz="2400" b="1" spc="-50" dirty="0">
                <a:solidFill>
                  <a:srgbClr val="CEABFD"/>
                </a:solidFill>
                <a:latin typeface="Calibri"/>
                <a:cs typeface="Calibri"/>
              </a:rPr>
              <a:t>y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		</a:t>
            </a:r>
            <a:r>
              <a:rPr sz="2400" b="1" spc="-10" dirty="0">
                <a:solidFill>
                  <a:srgbClr val="CEABFD"/>
                </a:solidFill>
                <a:latin typeface="Calibri"/>
                <a:cs typeface="Calibri"/>
              </a:rPr>
              <a:t>beneficios: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		</a:t>
            </a:r>
            <a:r>
              <a:rPr sz="2400" spc="-25" dirty="0">
                <a:latin typeface="Calibri"/>
                <a:cs typeface="Calibri"/>
              </a:rPr>
              <a:t>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compensación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justa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spc="-10" dirty="0">
                <a:latin typeface="Calibri"/>
                <a:cs typeface="Calibri"/>
              </a:rPr>
              <a:t>competitiva,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así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como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beneficios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adecuados,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son </a:t>
            </a:r>
            <a:r>
              <a:rPr sz="2400" spc="-10" dirty="0">
                <a:latin typeface="Calibri"/>
                <a:cs typeface="Calibri"/>
              </a:rPr>
              <a:t>importantes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atraer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retener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empleados.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deben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considerados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contexto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estrategia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empresa.</a:t>
            </a:r>
            <a:endParaRPr sz="2400">
              <a:latin typeface="Calibri"/>
              <a:cs typeface="Calibri"/>
            </a:endParaRPr>
          </a:p>
          <a:p>
            <a:pPr marL="119380" marR="10795" indent="-114935" algn="just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Gestión</a:t>
            </a:r>
            <a:r>
              <a:rPr sz="2400" b="1" spc="-4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del</a:t>
            </a:r>
            <a:r>
              <a:rPr sz="2400" b="1" spc="-4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EABFD"/>
                </a:solidFill>
                <a:latin typeface="Calibri"/>
                <a:cs typeface="Calibri"/>
              </a:rPr>
              <a:t>cambio:</a:t>
            </a:r>
            <a:r>
              <a:rPr sz="2400" b="1" spc="-15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constante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evolución,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debe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capaz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manejar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facilitar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estos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cambios.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del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organizacional,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habilidades,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resistencia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cambio,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hablaremos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más </a:t>
            </a:r>
            <a:r>
              <a:rPr sz="2400" spc="-10" dirty="0">
                <a:latin typeface="Calibri"/>
                <a:cs typeface="Calibri"/>
              </a:rPr>
              <a:t>adelante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mismo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4572" y="3151286"/>
            <a:ext cx="6124021" cy="42884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43000" y="939937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2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2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5887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EABFD"/>
                </a:solidFill>
              </a:rPr>
              <a:t>Modelos</a:t>
            </a:r>
            <a:r>
              <a:rPr spc="-7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organizativos,</a:t>
            </a:r>
            <a:r>
              <a:rPr spc="-6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comunicación</a:t>
            </a:r>
            <a:r>
              <a:rPr spc="-55" dirty="0">
                <a:solidFill>
                  <a:srgbClr val="CEABFD"/>
                </a:solidFill>
              </a:rPr>
              <a:t> </a:t>
            </a:r>
            <a:r>
              <a:rPr spc="-10" dirty="0">
                <a:solidFill>
                  <a:srgbClr val="CEABFD"/>
                </a:solidFill>
              </a:rPr>
              <a:t>interna.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84239" y="6399830"/>
            <a:ext cx="1364170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Un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modelo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jerárquico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estructura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organizativa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donde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cada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entidad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organización, </a:t>
            </a:r>
            <a:r>
              <a:rPr sz="2400" dirty="0">
                <a:latin typeface="Arial MT"/>
                <a:cs typeface="Arial MT"/>
              </a:rPr>
              <a:t>excepto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una,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está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subordinada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única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entidad.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Esto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representa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generalmente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forma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de </a:t>
            </a:r>
            <a:r>
              <a:rPr sz="2400" dirty="0">
                <a:latin typeface="Arial MT"/>
                <a:cs typeface="Arial MT"/>
              </a:rPr>
              <a:t>pirámide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árbol.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modelo,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entidades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están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organizadas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diferentes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"niveles"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entidad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principal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cima.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empresas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menudo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tienen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estructura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jerárquica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con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CEO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4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cima,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luego</a:t>
            </a:r>
            <a:r>
              <a:rPr sz="2400" spc="4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vicepresidentes,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luego</a:t>
            </a:r>
            <a:r>
              <a:rPr sz="2400" spc="4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gerentes,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4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así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sucesivamente.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Cada </a:t>
            </a:r>
            <a:r>
              <a:rPr sz="2400" dirty="0">
                <a:latin typeface="Arial MT"/>
                <a:cs typeface="Arial MT"/>
              </a:rPr>
              <a:t>persona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organización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tiene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superior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directo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excepto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empleados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nivel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básico,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tiene subordinados.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88671" y="2125428"/>
            <a:ext cx="4459388" cy="426119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8164" y="6666438"/>
            <a:ext cx="109861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El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modelo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funcional: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estructura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organizacional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basa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especialización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división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áreas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funciones.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ejemplo,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una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5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tener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departamentos</a:t>
            </a:r>
            <a:r>
              <a:rPr sz="2400" spc="5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producción,</a:t>
            </a:r>
            <a:r>
              <a:rPr sz="2400" spc="5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marketing,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finanzas,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recursos </a:t>
            </a:r>
            <a:r>
              <a:rPr sz="2400" dirty="0">
                <a:latin typeface="Calibri"/>
                <a:cs typeface="Calibri"/>
              </a:rPr>
              <a:t>humanos,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Cada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departamento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tienen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conocimientos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habilidades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específicas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función.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932" y="1843849"/>
            <a:ext cx="9524999" cy="4190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0709" y="7114879"/>
            <a:ext cx="13221969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El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modelo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matricial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estructura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organizacional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asigna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miembros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del </a:t>
            </a:r>
            <a:r>
              <a:rPr sz="2400" dirty="0">
                <a:latin typeface="Calibri"/>
                <a:cs typeface="Calibri"/>
              </a:rPr>
              <a:t>equipo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proyectos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funciones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específicas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mientras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mantienen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dentro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departamentos </a:t>
            </a:r>
            <a:r>
              <a:rPr sz="2400" dirty="0">
                <a:latin typeface="Calibri"/>
                <a:cs typeface="Calibri"/>
              </a:rPr>
              <a:t>originales.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estructura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combina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agrupación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funcional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(por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funciones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recursos </a:t>
            </a:r>
            <a:r>
              <a:rPr sz="2400" dirty="0">
                <a:latin typeface="Calibri"/>
                <a:cs typeface="Calibri"/>
              </a:rPr>
              <a:t>humanos,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finanzas,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marketing,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etc.)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agrupación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proyectos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0798" y="1773331"/>
            <a:ext cx="10526403" cy="47387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6566" y="7225289"/>
            <a:ext cx="111747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El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modelo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en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estructura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refiere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caracteriza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naturaleza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flexible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descentralizada.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lugar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seguir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una </a:t>
            </a:r>
            <a:r>
              <a:rPr sz="2400" dirty="0">
                <a:latin typeface="Calibri"/>
                <a:cs typeface="Calibri"/>
              </a:rPr>
              <a:t>jerarquía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rígida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estructura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matricial,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asemeja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serie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puntos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interconectados.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7868" y="1579588"/>
            <a:ext cx="5314117" cy="52783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9699" y="1362935"/>
            <a:ext cx="8902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305" indent="-151130">
              <a:lnSpc>
                <a:spcPct val="100000"/>
              </a:lnSpc>
              <a:spcBef>
                <a:spcPts val="100"/>
              </a:spcBef>
              <a:buSzPct val="96875"/>
              <a:buFont typeface="Arial"/>
              <a:buChar char="•"/>
              <a:tabLst>
                <a:tab pos="154305" algn="l"/>
              </a:tabLst>
            </a:pPr>
            <a:r>
              <a:rPr sz="3200" b="1" spc="-10" dirty="0">
                <a:solidFill>
                  <a:srgbClr val="CEABFD"/>
                </a:solidFill>
                <a:latin typeface="Calibri"/>
                <a:cs typeface="Calibri"/>
              </a:rPr>
              <a:t>Cultura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EABFD"/>
                </a:solidFill>
                <a:latin typeface="Calibri"/>
                <a:cs typeface="Calibri"/>
              </a:rPr>
              <a:t>organizacional.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EABFD"/>
                </a:solidFill>
                <a:latin typeface="Calibri"/>
                <a:cs typeface="Calibri"/>
              </a:rPr>
              <a:t>Gestión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EABFD"/>
                </a:solidFill>
                <a:latin typeface="Calibri"/>
                <a:cs typeface="Calibri"/>
              </a:rPr>
              <a:t>del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EABFD"/>
                </a:solidFill>
                <a:latin typeface="Calibri"/>
                <a:cs typeface="Calibri"/>
              </a:rPr>
              <a:t>miedo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EABFD"/>
                </a:solidFill>
                <a:latin typeface="Calibri"/>
                <a:cs typeface="Calibri"/>
              </a:rPr>
              <a:t>al</a:t>
            </a:r>
            <a:r>
              <a:rPr sz="3200" b="1" spc="-60" dirty="0">
                <a:solidFill>
                  <a:srgbClr val="CEABF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EABFD"/>
                </a:solidFill>
                <a:latin typeface="Calibri"/>
                <a:cs typeface="Calibri"/>
              </a:rPr>
              <a:t>cambio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1944" y="2342359"/>
            <a:ext cx="141960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cultura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organizacional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conjunto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creencias,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prácticas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compartidas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permiten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un </a:t>
            </a:r>
            <a:r>
              <a:rPr sz="2400" dirty="0">
                <a:latin typeface="Arial MT"/>
                <a:cs typeface="Arial MT"/>
              </a:rPr>
              <a:t>grupo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personas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enfocar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todas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actividades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hacia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misma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meta.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Representa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ayuda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el </a:t>
            </a:r>
            <a:r>
              <a:rPr sz="2400" dirty="0">
                <a:latin typeface="Arial MT"/>
                <a:cs typeface="Arial MT"/>
              </a:rPr>
              <a:t>cumplimiento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objetivos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entidades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correspondientes.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otras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palabras,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cultura </a:t>
            </a:r>
            <a:r>
              <a:rPr sz="2400" dirty="0">
                <a:latin typeface="Arial MT"/>
                <a:cs typeface="Arial MT"/>
              </a:rPr>
              <a:t>organizacional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personalidad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organización,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caracteriza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forma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hacer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las </a:t>
            </a:r>
            <a:r>
              <a:rPr sz="2400" dirty="0">
                <a:latin typeface="Arial MT"/>
                <a:cs typeface="Arial MT"/>
              </a:rPr>
              <a:t>cosas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tiene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base: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valores,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misión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visión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486" y="4512115"/>
            <a:ext cx="13944600" cy="4558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2310" y="1941975"/>
            <a:ext cx="7748270" cy="624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  <a:tab pos="986790" algn="l"/>
                <a:tab pos="1278255" algn="l"/>
                <a:tab pos="1397000" algn="l"/>
                <a:tab pos="1828164" algn="l"/>
                <a:tab pos="1917064" algn="l"/>
                <a:tab pos="2489200" algn="l"/>
                <a:tab pos="2852420" algn="l"/>
                <a:tab pos="3434079" algn="l"/>
                <a:tab pos="3535679" algn="l"/>
                <a:tab pos="3667125" algn="l"/>
                <a:tab pos="3910965" algn="l"/>
                <a:tab pos="3993515" algn="l"/>
                <a:tab pos="4517390" algn="l"/>
                <a:tab pos="4643120" algn="l"/>
                <a:tab pos="5184140" algn="l"/>
                <a:tab pos="5211445" algn="l"/>
                <a:tab pos="5997575" algn="l"/>
                <a:tab pos="6503670" algn="l"/>
                <a:tab pos="7018655" algn="l"/>
                <a:tab pos="7209155" algn="l"/>
                <a:tab pos="7518400" algn="l"/>
              </a:tabLst>
            </a:pPr>
            <a:r>
              <a:rPr sz="2400" b="1" spc="-10" dirty="0">
                <a:latin typeface="Calibri"/>
                <a:cs typeface="Calibri"/>
              </a:rPr>
              <a:t>Valores: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son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creencias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10" dirty="0">
                <a:latin typeface="Calibri"/>
                <a:cs typeface="Calibri"/>
              </a:rPr>
              <a:t>fundamentales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guían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el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10" dirty="0">
                <a:latin typeface="Calibri"/>
                <a:cs typeface="Calibri"/>
              </a:rPr>
              <a:t>comportamiento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5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25" dirty="0">
                <a:latin typeface="Calibri"/>
                <a:cs typeface="Calibri"/>
              </a:rPr>
              <a:t>las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decisiones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dentro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organización.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2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10" dirty="0">
                <a:latin typeface="Calibri"/>
                <a:cs typeface="Calibri"/>
              </a:rPr>
              <a:t>pueden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2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explícitos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(es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4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decir, claramente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articulados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comunicados)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implícitos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decir,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expresados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abiertamente,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deducen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través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del </a:t>
            </a:r>
            <a:r>
              <a:rPr sz="2400" spc="-10" dirty="0">
                <a:latin typeface="Calibri"/>
                <a:cs typeface="Calibri"/>
              </a:rPr>
              <a:t>comportamiento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decisiones).</a:t>
            </a:r>
            <a:endParaRPr sz="2400">
              <a:latin typeface="Calibri"/>
              <a:cs typeface="Calibri"/>
            </a:endParaRPr>
          </a:p>
          <a:p>
            <a:pPr marL="119380" marR="952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Normas: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reglas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escritas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dictan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comportamiento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esperado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aceptable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dentro</a:t>
            </a:r>
            <a:r>
              <a:rPr sz="2400" spc="4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organización.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prácticas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protocolos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comunicación,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expectativas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puntualidad,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vestimenta, </a:t>
            </a:r>
            <a:r>
              <a:rPr sz="2400" dirty="0">
                <a:latin typeface="Calibri"/>
                <a:cs typeface="Calibri"/>
              </a:rPr>
              <a:t>entre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otros.</a:t>
            </a:r>
            <a:endParaRPr sz="2400">
              <a:latin typeface="Calibri"/>
              <a:cs typeface="Calibri"/>
            </a:endParaRPr>
          </a:p>
          <a:p>
            <a:pPr marL="119380" marR="698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Costumbres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costumbres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ceremonias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prácticas </a:t>
            </a:r>
            <a:r>
              <a:rPr sz="2400" dirty="0">
                <a:latin typeface="Calibri"/>
                <a:cs typeface="Calibri"/>
              </a:rPr>
              <a:t>regulares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refuerzan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valores</a:t>
            </a:r>
            <a:r>
              <a:rPr sz="2400" spc="3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normas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organización.</a:t>
            </a:r>
            <a:r>
              <a:rPr sz="2400" spc="36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36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36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reuniones</a:t>
            </a:r>
            <a:r>
              <a:rPr sz="2400" spc="36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60" dirty="0">
                <a:latin typeface="Calibri"/>
                <a:cs typeface="Calibri"/>
              </a:rPr>
              <a:t>   </a:t>
            </a:r>
            <a:r>
              <a:rPr sz="2400" spc="-10" dirty="0">
                <a:latin typeface="Calibri"/>
                <a:cs typeface="Calibri"/>
              </a:rPr>
              <a:t>equipo, celebraciones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éxitos,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reconocimientos,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129" y="3199426"/>
            <a:ext cx="6949580" cy="40273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2410" y="2962488"/>
            <a:ext cx="6582409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2984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Estructura</a:t>
            </a:r>
            <a:r>
              <a:rPr sz="2400" b="1" spc="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políticas</a:t>
            </a:r>
            <a:r>
              <a:rPr sz="2400" b="1" spc="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reglas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formales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spc="-10" dirty="0">
                <a:latin typeface="Calibri"/>
                <a:cs typeface="Calibri"/>
              </a:rPr>
              <a:t>jerarquías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cómo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cómo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toman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decisiones.</a:t>
            </a:r>
            <a:endParaRPr sz="2400">
              <a:latin typeface="Calibri"/>
              <a:cs typeface="Calibri"/>
            </a:endParaRPr>
          </a:p>
          <a:p>
            <a:pPr marL="119380" marR="14604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Estilo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liderazgo</a:t>
            </a:r>
            <a:r>
              <a:rPr sz="2400" b="1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líderes </a:t>
            </a:r>
            <a:r>
              <a:rPr sz="2400" dirty="0">
                <a:latin typeface="Calibri"/>
                <a:cs typeface="Calibri"/>
              </a:rPr>
              <a:t>dirigen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gestionan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equipos,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influir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medida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cultura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Símbolos</a:t>
            </a:r>
            <a:r>
              <a:rPr sz="2400" b="1" spc="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objetos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comportamientos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representan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significativo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organización.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símbolos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3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3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logotipos,</a:t>
            </a:r>
            <a:r>
              <a:rPr sz="2400" spc="37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lemas, </a:t>
            </a:r>
            <a:r>
              <a:rPr sz="2400" dirty="0">
                <a:latin typeface="Calibri"/>
                <a:cs typeface="Calibri"/>
              </a:rPr>
              <a:t>colores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corporativos,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608" y="2820092"/>
            <a:ext cx="4653714" cy="48046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3844" y="1138572"/>
            <a:ext cx="75507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CEABFD"/>
                </a:solidFill>
              </a:rPr>
              <a:t>Talento-</a:t>
            </a:r>
            <a:r>
              <a:rPr spc="-85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Identificación</a:t>
            </a:r>
            <a:r>
              <a:rPr spc="-85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de</a:t>
            </a:r>
            <a:r>
              <a:rPr spc="-80" dirty="0">
                <a:solidFill>
                  <a:srgbClr val="CEABFD"/>
                </a:solidFill>
              </a:rPr>
              <a:t> </a:t>
            </a:r>
            <a:r>
              <a:rPr spc="-10" dirty="0">
                <a:solidFill>
                  <a:srgbClr val="CEABFD"/>
                </a:solidFill>
              </a:rPr>
              <a:t>necesidades, </a:t>
            </a:r>
            <a:r>
              <a:rPr dirty="0">
                <a:solidFill>
                  <a:srgbClr val="CEABFD"/>
                </a:solidFill>
              </a:rPr>
              <a:t>capacitación</a:t>
            </a:r>
            <a:r>
              <a:rPr spc="-5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"internal</a:t>
            </a:r>
            <a:r>
              <a:rPr spc="-5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early</a:t>
            </a:r>
            <a:r>
              <a:rPr spc="-40" dirty="0">
                <a:solidFill>
                  <a:srgbClr val="CEABFD"/>
                </a:solidFill>
              </a:rPr>
              <a:t> </a:t>
            </a:r>
            <a:r>
              <a:rPr spc="-10" dirty="0">
                <a:solidFill>
                  <a:srgbClr val="CEABFD"/>
                </a:solidFill>
              </a:rPr>
              <a:t>adopters“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7135" y="2605675"/>
            <a:ext cx="8269605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Atracción</a:t>
            </a:r>
            <a:r>
              <a:rPr sz="2400" b="1" spc="1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talento:</a:t>
            </a:r>
            <a:r>
              <a:rPr sz="2400" b="1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Incluye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actividades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relacionadas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búsqueda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contratación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puede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identificación</a:t>
            </a:r>
            <a:r>
              <a:rPr sz="2400" spc="1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habilidades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competencias </a:t>
            </a:r>
            <a:r>
              <a:rPr sz="2400" dirty="0">
                <a:latin typeface="Calibri"/>
                <a:cs typeface="Calibri"/>
              </a:rPr>
              <a:t>necesarias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roles,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creación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descripciones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trabajo </a:t>
            </a:r>
            <a:r>
              <a:rPr sz="2400" dirty="0">
                <a:latin typeface="Calibri"/>
                <a:cs typeface="Calibri"/>
              </a:rPr>
              <a:t>atractivas,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implementación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estrategias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reclutamiento </a:t>
            </a:r>
            <a:r>
              <a:rPr sz="2400" dirty="0">
                <a:latin typeface="Calibri"/>
                <a:cs typeface="Calibri"/>
              </a:rPr>
              <a:t>eficaz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selección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candidatos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buen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ajuste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organización.</a:t>
            </a:r>
            <a:endParaRPr sz="2400">
              <a:latin typeface="Calibri"/>
              <a:cs typeface="Calibri"/>
            </a:endParaRPr>
          </a:p>
          <a:p>
            <a:pPr marL="119380" marR="952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Desarrollo</a:t>
            </a:r>
            <a:r>
              <a:rPr sz="2400" b="1" spc="3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3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talento:</a:t>
            </a:r>
            <a:r>
              <a:rPr sz="2400" b="1" spc="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vez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spc="-20" dirty="0">
                <a:latin typeface="Calibri"/>
                <a:cs typeface="Calibri"/>
              </a:rPr>
              <a:t>sido </a:t>
            </a:r>
            <a:r>
              <a:rPr sz="2400" dirty="0">
                <a:latin typeface="Calibri"/>
                <a:cs typeface="Calibri"/>
              </a:rPr>
              <a:t>contratados,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importante</a:t>
            </a:r>
            <a:r>
              <a:rPr sz="2400" spc="4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invertir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4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crecimiento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desarrollo.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trabajo,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continua,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coaching,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mentoría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oportunidades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desarrollo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carrera.</a:t>
            </a:r>
            <a:endParaRPr sz="2400">
              <a:latin typeface="Calibri"/>
              <a:cs typeface="Calibri"/>
            </a:endParaRPr>
          </a:p>
          <a:p>
            <a:pPr marL="119380" marR="1968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Gestión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del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rendimiento: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Incluye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establecimiento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objetivos </a:t>
            </a:r>
            <a:r>
              <a:rPr sz="2400" dirty="0">
                <a:latin typeface="Calibri"/>
                <a:cs typeface="Calibri"/>
              </a:rPr>
              <a:t>claros,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evaluación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rendimiento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retroalimentación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constructiva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crecer.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9855" y="2585942"/>
            <a:ext cx="6134099" cy="6134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1510" y="6657039"/>
            <a:ext cx="2821192" cy="25002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5299" y="2054947"/>
            <a:ext cx="12865735" cy="1905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41700"/>
              </a:lnSpc>
              <a:spcBef>
                <a:spcPts val="90"/>
              </a:spcBef>
            </a:pPr>
            <a:r>
              <a:rPr sz="2900" b="0" dirty="0">
                <a:latin typeface="Arial MT"/>
                <a:cs typeface="Arial MT"/>
              </a:rPr>
              <a:t>Las</a:t>
            </a:r>
            <a:r>
              <a:rPr sz="2900" b="0" spc="61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empresas</a:t>
            </a:r>
            <a:r>
              <a:rPr sz="2900" b="0" spc="61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se</a:t>
            </a:r>
            <a:r>
              <a:rPr sz="2900" b="0" spc="610" dirty="0">
                <a:latin typeface="Arial MT"/>
                <a:cs typeface="Arial MT"/>
              </a:rPr>
              <a:t>  </a:t>
            </a:r>
            <a:r>
              <a:rPr sz="2900" dirty="0">
                <a:latin typeface="Arial MT"/>
                <a:cs typeface="Arial MT"/>
              </a:rPr>
              <a:t>digitalizarán</a:t>
            </a:r>
            <a:r>
              <a:rPr sz="2900" spc="610" dirty="0">
                <a:latin typeface="Arial MT"/>
                <a:cs typeface="Arial MT"/>
              </a:rPr>
              <a:t>  </a:t>
            </a:r>
            <a:r>
              <a:rPr sz="2900" dirty="0">
                <a:latin typeface="Arial MT"/>
                <a:cs typeface="Arial MT"/>
              </a:rPr>
              <a:t>mucho</a:t>
            </a:r>
            <a:r>
              <a:rPr sz="2900" spc="610" dirty="0">
                <a:latin typeface="Arial MT"/>
                <a:cs typeface="Arial MT"/>
              </a:rPr>
              <a:t>  </a:t>
            </a:r>
            <a:r>
              <a:rPr sz="2900" dirty="0">
                <a:latin typeface="Arial MT"/>
                <a:cs typeface="Arial MT"/>
              </a:rPr>
              <a:t>más</a:t>
            </a:r>
            <a:r>
              <a:rPr sz="2900" spc="610" dirty="0">
                <a:latin typeface="Arial MT"/>
                <a:cs typeface="Arial MT"/>
              </a:rPr>
              <a:t>  </a:t>
            </a:r>
            <a:r>
              <a:rPr sz="2900" dirty="0">
                <a:latin typeface="Arial MT"/>
                <a:cs typeface="Arial MT"/>
              </a:rPr>
              <a:t>rápidamente</a:t>
            </a:r>
            <a:r>
              <a:rPr sz="2900" b="0" dirty="0">
                <a:latin typeface="Arial MT"/>
                <a:cs typeface="Arial MT"/>
              </a:rPr>
              <a:t>,</a:t>
            </a:r>
            <a:r>
              <a:rPr sz="2900" b="0" spc="610" dirty="0">
                <a:latin typeface="Arial MT"/>
                <a:cs typeface="Arial MT"/>
              </a:rPr>
              <a:t>  </a:t>
            </a:r>
            <a:r>
              <a:rPr sz="2900" b="0" spc="-10" dirty="0">
                <a:latin typeface="Arial MT"/>
                <a:cs typeface="Arial MT"/>
              </a:rPr>
              <a:t>adoptando </a:t>
            </a:r>
            <a:r>
              <a:rPr sz="2900" b="0" dirty="0">
                <a:latin typeface="Arial MT"/>
                <a:cs typeface="Arial MT"/>
              </a:rPr>
              <a:t>tecnologías</a:t>
            </a:r>
            <a:r>
              <a:rPr sz="2900" b="0" spc="-2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y</a:t>
            </a:r>
            <a:r>
              <a:rPr sz="2900" b="0" spc="-15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formas</a:t>
            </a:r>
            <a:r>
              <a:rPr sz="2900" b="0" spc="-2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de</a:t>
            </a:r>
            <a:r>
              <a:rPr sz="2900" b="0" spc="-15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trabajo</a:t>
            </a:r>
            <a:r>
              <a:rPr sz="2900" b="0" spc="-2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totalmente</a:t>
            </a:r>
            <a:r>
              <a:rPr sz="2900" b="0" spc="-15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digitales</a:t>
            </a:r>
            <a:r>
              <a:rPr sz="2900" b="0" spc="-20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para</a:t>
            </a:r>
            <a:r>
              <a:rPr sz="2900" b="0" spc="-15" dirty="0">
                <a:latin typeface="Arial MT"/>
                <a:cs typeface="Arial MT"/>
              </a:rPr>
              <a:t>  </a:t>
            </a:r>
            <a:r>
              <a:rPr sz="2900" b="0" dirty="0">
                <a:latin typeface="Arial MT"/>
                <a:cs typeface="Arial MT"/>
              </a:rPr>
              <a:t>transformar</a:t>
            </a:r>
            <a:r>
              <a:rPr sz="2900" b="0" spc="-20" dirty="0">
                <a:latin typeface="Arial MT"/>
                <a:cs typeface="Arial MT"/>
              </a:rPr>
              <a:t>  </a:t>
            </a:r>
            <a:r>
              <a:rPr sz="2900" b="0" spc="-25" dirty="0">
                <a:latin typeface="Arial MT"/>
                <a:cs typeface="Arial MT"/>
              </a:rPr>
              <a:t>sus </a:t>
            </a:r>
            <a:r>
              <a:rPr sz="2900" b="0" dirty="0">
                <a:latin typeface="Arial MT"/>
                <a:cs typeface="Arial MT"/>
              </a:rPr>
              <a:t>estructuras</a:t>
            </a:r>
            <a:r>
              <a:rPr sz="2900" b="0" spc="8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de</a:t>
            </a:r>
            <a:r>
              <a:rPr sz="2900" b="0" spc="8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costes</a:t>
            </a:r>
            <a:r>
              <a:rPr sz="2900" b="0" spc="85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y</a:t>
            </a:r>
            <a:r>
              <a:rPr sz="2900" b="0" spc="80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generar</a:t>
            </a:r>
            <a:r>
              <a:rPr sz="2900" b="0" spc="85" dirty="0">
                <a:latin typeface="Arial MT"/>
                <a:cs typeface="Arial MT"/>
              </a:rPr>
              <a:t> </a:t>
            </a:r>
            <a:r>
              <a:rPr sz="2900" b="0" dirty="0">
                <a:latin typeface="Arial MT"/>
                <a:cs typeface="Arial MT"/>
              </a:rPr>
              <a:t>nuevos</a:t>
            </a:r>
            <a:r>
              <a:rPr sz="2900" b="0" spc="80" dirty="0">
                <a:latin typeface="Arial MT"/>
                <a:cs typeface="Arial MT"/>
              </a:rPr>
              <a:t> </a:t>
            </a:r>
            <a:r>
              <a:rPr sz="2900" b="0" spc="-10" dirty="0">
                <a:latin typeface="Arial MT"/>
                <a:cs typeface="Arial MT"/>
              </a:rPr>
              <a:t>ingresos.</a:t>
            </a:r>
            <a:endParaRPr sz="29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5299" y="4076700"/>
            <a:ext cx="12527915" cy="3197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375"/>
              </a:lnSpc>
              <a:spcBef>
                <a:spcPts val="135"/>
              </a:spcBef>
            </a:pPr>
            <a:r>
              <a:rPr sz="2900" dirty="0">
                <a:latin typeface="Arial MT"/>
                <a:cs typeface="Arial MT"/>
              </a:rPr>
              <a:t>La</a:t>
            </a:r>
            <a:r>
              <a:rPr sz="2900" spc="5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tecnología</a:t>
            </a:r>
            <a:r>
              <a:rPr sz="2900" spc="5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está</a:t>
            </a:r>
            <a:r>
              <a:rPr sz="2900" spc="5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disponible</a:t>
            </a:r>
            <a:r>
              <a:rPr sz="2900" spc="5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y</a:t>
            </a:r>
            <a:r>
              <a:rPr sz="2900" spc="5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es</a:t>
            </a:r>
            <a:r>
              <a:rPr sz="2900" spc="5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asequible</a:t>
            </a:r>
            <a:r>
              <a:rPr sz="2900" spc="55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para</a:t>
            </a:r>
            <a:r>
              <a:rPr sz="2900" spc="50" dirty="0">
                <a:latin typeface="Arial MT"/>
                <a:cs typeface="Arial MT"/>
              </a:rPr>
              <a:t> </a:t>
            </a:r>
            <a:r>
              <a:rPr sz="2900" dirty="0">
                <a:latin typeface="Arial MT"/>
                <a:cs typeface="Arial MT"/>
              </a:rPr>
              <a:t>la</a:t>
            </a:r>
            <a:r>
              <a:rPr sz="2900" spc="55" dirty="0">
                <a:latin typeface="Arial MT"/>
                <a:cs typeface="Arial MT"/>
              </a:rPr>
              <a:t> </a:t>
            </a:r>
            <a:r>
              <a:rPr sz="2900" spc="-10" dirty="0">
                <a:latin typeface="Arial MT"/>
                <a:cs typeface="Arial MT"/>
              </a:rPr>
              <a:t>PYME.</a:t>
            </a:r>
            <a:endParaRPr sz="2900" dirty="0">
              <a:latin typeface="Arial MT"/>
              <a:cs typeface="Arial MT"/>
            </a:endParaRPr>
          </a:p>
          <a:p>
            <a:pPr marL="213360" algn="ctr">
              <a:lnSpc>
                <a:spcPts val="10695"/>
              </a:lnSpc>
            </a:pPr>
            <a:r>
              <a:rPr sz="9000" spc="-905" dirty="0">
                <a:latin typeface="Arial Black"/>
                <a:cs typeface="Arial Black"/>
              </a:rPr>
              <a:t>El</a:t>
            </a:r>
            <a:r>
              <a:rPr sz="9000" spc="-675" dirty="0">
                <a:latin typeface="Arial Black"/>
                <a:cs typeface="Arial Black"/>
              </a:rPr>
              <a:t> </a:t>
            </a:r>
            <a:r>
              <a:rPr sz="9000" spc="-305" dirty="0">
                <a:latin typeface="Arial Black"/>
                <a:cs typeface="Arial Black"/>
              </a:rPr>
              <a:t>reto</a:t>
            </a:r>
            <a:r>
              <a:rPr sz="9000" spc="-670" dirty="0">
                <a:latin typeface="Arial Black"/>
                <a:cs typeface="Arial Black"/>
              </a:rPr>
              <a:t> </a:t>
            </a:r>
            <a:r>
              <a:rPr sz="9000" spc="-645" dirty="0">
                <a:latin typeface="Arial Black"/>
                <a:cs typeface="Arial Black"/>
              </a:rPr>
              <a:t>está</a:t>
            </a:r>
            <a:r>
              <a:rPr sz="9000" spc="-675" dirty="0">
                <a:latin typeface="Arial Black"/>
                <a:cs typeface="Arial Black"/>
              </a:rPr>
              <a:t> </a:t>
            </a:r>
            <a:r>
              <a:rPr sz="9000" spc="-425" dirty="0" err="1">
                <a:latin typeface="Arial Black"/>
                <a:cs typeface="Arial Black"/>
              </a:rPr>
              <a:t>en</a:t>
            </a:r>
            <a:r>
              <a:rPr sz="9000" spc="-670" dirty="0">
                <a:latin typeface="Arial Black"/>
                <a:cs typeface="Arial Black"/>
              </a:rPr>
              <a:t> </a:t>
            </a:r>
            <a:r>
              <a:rPr sz="9000" spc="-285" dirty="0" err="1">
                <a:latin typeface="Arial Black"/>
                <a:cs typeface="Arial Black"/>
              </a:rPr>
              <a:t>querer</a:t>
            </a:r>
            <a:r>
              <a:rPr lang="es-ES" sz="9000" dirty="0">
                <a:latin typeface="Arial Black"/>
                <a:cs typeface="Arial Black"/>
              </a:rPr>
              <a:t> </a:t>
            </a:r>
            <a:r>
              <a:rPr sz="9000" spc="-385" dirty="0">
                <a:latin typeface="Arial Black"/>
                <a:cs typeface="Arial Black"/>
              </a:rPr>
              <a:t>y</a:t>
            </a:r>
            <a:r>
              <a:rPr sz="9000" spc="-680" dirty="0">
                <a:latin typeface="Arial Black"/>
                <a:cs typeface="Arial Black"/>
              </a:rPr>
              <a:t> </a:t>
            </a:r>
            <a:r>
              <a:rPr sz="9000" spc="-555" dirty="0">
                <a:latin typeface="Arial Black"/>
                <a:cs typeface="Arial Black"/>
              </a:rPr>
              <a:t>saber</a:t>
            </a:r>
            <a:r>
              <a:rPr sz="9000" spc="-670" dirty="0">
                <a:latin typeface="Arial Black"/>
                <a:cs typeface="Arial Black"/>
              </a:rPr>
              <a:t> </a:t>
            </a:r>
            <a:r>
              <a:rPr sz="9000" spc="-495" dirty="0">
                <a:latin typeface="Arial Black"/>
                <a:cs typeface="Arial Black"/>
              </a:rPr>
              <a:t>hacerlo</a:t>
            </a:r>
            <a:endParaRPr sz="9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6337" y="1814938"/>
            <a:ext cx="8519795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397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Retención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talento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Mantener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talentosos</a:t>
            </a:r>
            <a:r>
              <a:rPr sz="2400" spc="-10" dirty="0">
                <a:latin typeface="Calibri"/>
                <a:cs typeface="Calibri"/>
              </a:rPr>
              <a:t> puede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atraerlos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primer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lugar.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estrategias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retención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oferta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salarios</a:t>
            </a:r>
            <a:r>
              <a:rPr sz="2400" spc="5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competitivos, </a:t>
            </a:r>
            <a:r>
              <a:rPr sz="2400" dirty="0">
                <a:latin typeface="Calibri"/>
                <a:cs typeface="Calibri"/>
              </a:rPr>
              <a:t>beneficios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atractivos,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entorno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positivo,oportunidades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desarrollo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profesional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reconocimiento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rendimiento.</a:t>
            </a:r>
            <a:endParaRPr sz="2400">
              <a:latin typeface="Calibri"/>
              <a:cs typeface="Calibri"/>
            </a:endParaRPr>
          </a:p>
          <a:p>
            <a:pPr marL="119380" marR="1016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Planificación</a:t>
            </a:r>
            <a:r>
              <a:rPr sz="2400" b="1" spc="4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4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4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sucesión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identificar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preparar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3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potencial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ocupar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puestos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clave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4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organización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futuro.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planificación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sucesión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garantizar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continuidad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liderazgo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preparación</a:t>
            </a:r>
            <a:r>
              <a:rPr sz="2400" spc="165" dirty="0">
                <a:latin typeface="Calibri"/>
                <a:cs typeface="Calibri"/>
              </a:rPr>
              <a:t> 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cualquier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eventualidad.</a:t>
            </a:r>
            <a:endParaRPr sz="2400">
              <a:latin typeface="Calibri"/>
              <a:cs typeface="Calibri"/>
            </a:endParaRPr>
          </a:p>
          <a:p>
            <a:pPr marL="119380" marR="508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2063750" algn="l"/>
                <a:tab pos="2787015" algn="l"/>
                <a:tab pos="4477385" algn="l"/>
                <a:tab pos="5217795" algn="l"/>
                <a:tab pos="6913245" algn="l"/>
                <a:tab pos="7717155" algn="l"/>
              </a:tabLst>
            </a:pPr>
            <a:r>
              <a:rPr sz="2400" b="1" spc="-10" dirty="0">
                <a:latin typeface="Calibri"/>
                <a:cs typeface="Calibri"/>
              </a:rPr>
              <a:t>Compromiso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del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empleado: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empleados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están </a:t>
            </a:r>
            <a:r>
              <a:rPr sz="2400" dirty="0">
                <a:latin typeface="Calibri"/>
                <a:cs typeface="Calibri"/>
              </a:rPr>
              <a:t>comprometidos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probables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quedarse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rendir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máximo.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estrategias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aumentar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compromiso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comunicación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interna,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creación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entorno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implicación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46208" y="1534977"/>
            <a:ext cx="3788947" cy="72170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233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dirty="0"/>
              <a:t>Identificación</a:t>
            </a:r>
            <a:r>
              <a:rPr spc="-55" dirty="0"/>
              <a:t> </a:t>
            </a:r>
            <a:r>
              <a:rPr dirty="0"/>
              <a:t>de</a:t>
            </a:r>
            <a:r>
              <a:rPr spc="-40" dirty="0"/>
              <a:t> </a:t>
            </a:r>
            <a:r>
              <a:rPr spc="-10" dirty="0"/>
              <a:t>necesidades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3229" y="2541040"/>
            <a:ext cx="134867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identificación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necesidades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internas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proceso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crucial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asegurar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organización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funcione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manera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eficiente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efectiva.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Este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proceso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ayudar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identificar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áreas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mejora,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desarrollar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planes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acción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tomar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decisiones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informadas.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3685" y="4315695"/>
            <a:ext cx="8229599" cy="4437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4044" y="2408490"/>
            <a:ext cx="7957184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Encuestas</a:t>
            </a:r>
            <a:r>
              <a:rPr sz="2400" b="1" spc="4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4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4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empleados: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encuestas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una </a:t>
            </a:r>
            <a:r>
              <a:rPr sz="2400" dirty="0">
                <a:latin typeface="Calibri"/>
                <a:cs typeface="Calibri"/>
              </a:rPr>
              <a:t>herramienta</a:t>
            </a:r>
            <a:r>
              <a:rPr sz="2400" spc="2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efectiva</a:t>
            </a:r>
            <a:r>
              <a:rPr sz="2400" spc="2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2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recoger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información</a:t>
            </a:r>
            <a:r>
              <a:rPr sz="2400" spc="2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21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dirty="0">
                <a:latin typeface="Calibri"/>
                <a:cs typeface="Calibri"/>
              </a:rPr>
              <a:t>percepciones,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ideas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preocupaciones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empleados.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dirty="0">
                <a:latin typeface="Calibri"/>
                <a:cs typeface="Calibri"/>
              </a:rPr>
              <a:t>encuestas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abordar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variedad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temas,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satisfacción</a:t>
            </a:r>
            <a:r>
              <a:rPr sz="2400" spc="4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laboral,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compromiso,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0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spc="-10" dirty="0">
                <a:latin typeface="Calibri"/>
                <a:cs typeface="Calibri"/>
              </a:rPr>
              <a:t>desarrollo,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comunicación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interna.</a:t>
            </a:r>
            <a:endParaRPr sz="2400">
              <a:latin typeface="Calibri"/>
              <a:cs typeface="Calibri"/>
            </a:endParaRPr>
          </a:p>
          <a:p>
            <a:pPr marL="119380" marR="14604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Reuniones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retroalimentación: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reuniones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con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proporcionar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plataforma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compartan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ideas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preocupaciones.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Estas reuniones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individuales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grupo.</a:t>
            </a:r>
            <a:endParaRPr sz="2400">
              <a:latin typeface="Calibri"/>
              <a:cs typeface="Calibri"/>
            </a:endParaRPr>
          </a:p>
          <a:p>
            <a:pPr marL="119380" marR="14604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desempeño: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revisión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rendimiento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individual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grupal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identificar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áreas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spc="-10" dirty="0">
                <a:latin typeface="Calibri"/>
                <a:cs typeface="Calibri"/>
              </a:rPr>
              <a:t>empleados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necesitar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apoyo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formación.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088" y="2895805"/>
            <a:ext cx="5602852" cy="46532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4192" y="1833320"/>
            <a:ext cx="9081770" cy="697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714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Revisión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informes</a:t>
            </a:r>
            <a:r>
              <a:rPr sz="2400" b="1" spc="2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gestión:</a:t>
            </a:r>
            <a:r>
              <a:rPr sz="2400" b="1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informes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gestión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pueden </a:t>
            </a:r>
            <a:r>
              <a:rPr sz="2400" dirty="0">
                <a:latin typeface="Calibri"/>
                <a:cs typeface="Calibri"/>
              </a:rPr>
              <a:t>proporcionar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visión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3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cómo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3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funcionando</a:t>
            </a:r>
            <a:r>
              <a:rPr sz="2400" spc="35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organización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ayudar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identificar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áreas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necesitan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mejoras.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Entrevistas</a:t>
            </a:r>
            <a:r>
              <a:rPr sz="2400" b="1" spc="4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con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stakeholders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todas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las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partes</a:t>
            </a:r>
            <a:r>
              <a:rPr sz="2400" b="1" spc="4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interesadas</a:t>
            </a:r>
            <a:r>
              <a:rPr sz="2400" b="1" spc="40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pueden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afectar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ser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afectadas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por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las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acciones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resultados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una </a:t>
            </a:r>
            <a:r>
              <a:rPr sz="2400" b="1" dirty="0">
                <a:latin typeface="Calibri"/>
                <a:cs typeface="Calibri"/>
              </a:rPr>
              <a:t>empresa):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entrevistas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stakeholders,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incluyendo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clientes, </a:t>
            </a:r>
            <a:r>
              <a:rPr sz="2400" dirty="0">
                <a:latin typeface="Calibri"/>
                <a:cs typeface="Calibri"/>
              </a:rPr>
              <a:t>proveedores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socios,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proporcionar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perspectiva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áreas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potencial.</a:t>
            </a:r>
            <a:endParaRPr sz="2400">
              <a:latin typeface="Calibri"/>
              <a:cs typeface="Calibri"/>
            </a:endParaRPr>
          </a:p>
          <a:p>
            <a:pPr marL="119380" marR="2032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datos:</a:t>
            </a:r>
            <a:r>
              <a:rPr sz="2400" b="1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recopilación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análisis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datos,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métricas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ventas,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productividad,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absentismo,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rotación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personal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métricas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rendimiento,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identificar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tendencias, </a:t>
            </a:r>
            <a:r>
              <a:rPr sz="2400" dirty="0">
                <a:latin typeface="Calibri"/>
                <a:cs typeface="Calibri"/>
              </a:rPr>
              <a:t>problemas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oportunidades.</a:t>
            </a:r>
            <a:endParaRPr sz="2400">
              <a:latin typeface="Calibri"/>
              <a:cs typeface="Calibri"/>
            </a:endParaRPr>
          </a:p>
          <a:p>
            <a:pPr marL="119380" marR="1079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Evaluaciones</a:t>
            </a:r>
            <a:r>
              <a:rPr sz="2400" b="1" spc="5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formación</a:t>
            </a:r>
            <a:r>
              <a:rPr sz="2400" b="1" spc="5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5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desarrollo:</a:t>
            </a:r>
            <a:r>
              <a:rPr sz="2400" b="1" spc="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revisión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regular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dirty="0">
                <a:latin typeface="Calibri"/>
                <a:cs typeface="Calibri"/>
              </a:rPr>
              <a:t>necesidades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desarrollo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garantizar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tengan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habilidades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conocimientos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necesarios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desempeñar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manera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efectiva.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7555" y="3106068"/>
            <a:ext cx="4483330" cy="44833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063" y="1381985"/>
            <a:ext cx="790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Las</a:t>
            </a:r>
            <a:r>
              <a:rPr spc="-35" dirty="0"/>
              <a:t> </a:t>
            </a:r>
            <a:r>
              <a:rPr dirty="0"/>
              <a:t>figuras</a:t>
            </a:r>
            <a:r>
              <a:rPr spc="-20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dirty="0"/>
              <a:t>``</a:t>
            </a:r>
            <a:r>
              <a:rPr spc="-25" dirty="0"/>
              <a:t> </a:t>
            </a:r>
            <a:r>
              <a:rPr dirty="0"/>
              <a:t>internal</a:t>
            </a:r>
            <a:r>
              <a:rPr spc="-25" dirty="0"/>
              <a:t> </a:t>
            </a:r>
            <a:r>
              <a:rPr dirty="0"/>
              <a:t>early</a:t>
            </a:r>
            <a:r>
              <a:rPr spc="-20" dirty="0"/>
              <a:t> </a:t>
            </a:r>
            <a:r>
              <a:rPr spc="-10" dirty="0"/>
              <a:t>adopters´</a:t>
            </a:r>
            <a:r>
              <a:rPr b="0" spc="-10" dirty="0">
                <a:latin typeface="Arial MT"/>
                <a:cs typeface="Arial MT"/>
              </a:rPr>
              <a:t>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5063" y="2361409"/>
            <a:ext cx="122320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En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contexto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empresa,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internal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early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adopters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serían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aquellos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empleados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 </a:t>
            </a:r>
            <a:r>
              <a:rPr sz="2400" dirty="0">
                <a:latin typeface="Arial MT"/>
                <a:cs typeface="Arial MT"/>
              </a:rPr>
              <a:t>adoptan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nuevas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tecnologías,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procesos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productos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dentro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antes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otros. </a:t>
            </a:r>
            <a:r>
              <a:rPr sz="2400" dirty="0">
                <a:latin typeface="Arial MT"/>
                <a:cs typeface="Arial MT"/>
              </a:rPr>
              <a:t>Estos</a:t>
            </a:r>
            <a:r>
              <a:rPr sz="2400" spc="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empleados</a:t>
            </a:r>
            <a:r>
              <a:rPr sz="2400" spc="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proporcionar</a:t>
            </a:r>
            <a:r>
              <a:rPr sz="2400" spc="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información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valiosa</a:t>
            </a:r>
            <a:r>
              <a:rPr sz="2400" spc="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retroalimentación</a:t>
            </a:r>
            <a:r>
              <a:rPr sz="2400" spc="60" dirty="0">
                <a:latin typeface="Arial MT"/>
                <a:cs typeface="Arial MT"/>
              </a:rPr>
              <a:t>  </a:t>
            </a:r>
            <a:r>
              <a:rPr sz="2400" spc="-20" dirty="0">
                <a:latin typeface="Arial MT"/>
                <a:cs typeface="Arial MT"/>
              </a:rPr>
              <a:t>para </a:t>
            </a:r>
            <a:r>
              <a:rPr sz="2400" dirty="0">
                <a:latin typeface="Arial MT"/>
                <a:cs typeface="Arial MT"/>
              </a:rPr>
              <a:t>mejorar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implementación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nuevas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iniciativas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dentro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4394" y="4605178"/>
            <a:ext cx="5696863" cy="42706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5063" y="2283028"/>
            <a:ext cx="8183245" cy="587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2771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internal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early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adopters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proporcionar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varios </a:t>
            </a:r>
            <a:r>
              <a:rPr sz="2400" dirty="0">
                <a:latin typeface="Arial MT"/>
                <a:cs typeface="Arial MT"/>
              </a:rPr>
              <a:t>beneficios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empresa.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Algunos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estos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beneficios incluyen: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355600" marR="1308100" indent="-297815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Proporcionar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retroalimentación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valiosa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nuevas </a:t>
            </a:r>
            <a:r>
              <a:rPr sz="2400" dirty="0">
                <a:latin typeface="Calibri"/>
                <a:cs typeface="Calibri"/>
              </a:rPr>
              <a:t>iniciativas,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tecnologías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procesos.</a:t>
            </a:r>
            <a:endParaRPr sz="2400">
              <a:latin typeface="Calibri"/>
              <a:cs typeface="Calibri"/>
            </a:endParaRPr>
          </a:p>
          <a:p>
            <a:pPr marL="355600" marR="429259" indent="-29781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implementación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iniciativas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al </a:t>
            </a:r>
            <a:r>
              <a:rPr sz="2400" spc="-10" dirty="0">
                <a:latin typeface="Calibri"/>
                <a:cs typeface="Calibri"/>
              </a:rPr>
              <a:t>proporcionar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sugerencias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soluciones.</a:t>
            </a:r>
            <a:endParaRPr sz="2400">
              <a:latin typeface="Calibri"/>
              <a:cs typeface="Calibri"/>
            </a:endParaRPr>
          </a:p>
          <a:p>
            <a:pPr marL="355600" marR="5080" indent="-29781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Servir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líderes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opinión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ayudar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fomentar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adopción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iniciativas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otros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empleados.</a:t>
            </a:r>
            <a:endParaRPr sz="2400">
              <a:latin typeface="Calibri"/>
              <a:cs typeface="Calibri"/>
            </a:endParaRPr>
          </a:p>
          <a:p>
            <a:pPr marL="355600" marR="227965" indent="-297815">
              <a:lnSpc>
                <a:spcPct val="100000"/>
              </a:lnSpc>
              <a:spcBef>
                <a:spcPts val="28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identificar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oportunidades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implementación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iniciativas.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3078" y="2309944"/>
            <a:ext cx="5598347" cy="53395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9227" y="3517668"/>
            <a:ext cx="6172198" cy="41147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0800" y="3004390"/>
            <a:ext cx="7108825" cy="565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5"/>
              </a:spcBef>
              <a:buChar char="•"/>
              <a:tabLst>
                <a:tab pos="235585" algn="l"/>
              </a:tabLst>
            </a:pPr>
            <a:r>
              <a:rPr sz="2500" spc="-10" dirty="0">
                <a:latin typeface="Arial MT"/>
                <a:cs typeface="Arial MT"/>
              </a:rPr>
              <a:t>Teletrabajar.</a:t>
            </a:r>
            <a:endParaRPr sz="2500" dirty="0">
              <a:latin typeface="Arial MT"/>
              <a:cs typeface="Arial MT"/>
            </a:endParaRPr>
          </a:p>
          <a:p>
            <a:pPr marL="235585" marR="5080" indent="-223520">
              <a:lnSpc>
                <a:spcPts val="5900"/>
              </a:lnSpc>
              <a:spcBef>
                <a:spcPts val="675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Personalizar</a:t>
            </a:r>
            <a:r>
              <a:rPr sz="2500" spc="5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y</a:t>
            </a:r>
            <a:r>
              <a:rPr sz="2500" spc="6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mejorar</a:t>
            </a:r>
            <a:r>
              <a:rPr sz="2500" spc="6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los</a:t>
            </a:r>
            <a:r>
              <a:rPr sz="2500" spc="6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tiempos</a:t>
            </a:r>
            <a:r>
              <a:rPr sz="2500" spc="6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6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respuesta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los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sistemas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atención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al</a:t>
            </a:r>
            <a:r>
              <a:rPr sz="2500" spc="-10" dirty="0">
                <a:latin typeface="Arial MT"/>
                <a:cs typeface="Arial MT"/>
              </a:rPr>
              <a:t> cliente.</a:t>
            </a:r>
            <a:endParaRPr sz="2500" dirty="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2215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Migrar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los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sistemas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la</a:t>
            </a:r>
            <a:r>
              <a:rPr sz="2500" spc="-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nube.</a:t>
            </a:r>
            <a:endParaRPr sz="2500" dirty="0">
              <a:latin typeface="Arial MT"/>
              <a:cs typeface="Arial MT"/>
            </a:endParaRPr>
          </a:p>
          <a:p>
            <a:pPr marL="235585" marR="38735" indent="-223520">
              <a:lnSpc>
                <a:spcPts val="5900"/>
              </a:lnSpc>
              <a:spcBef>
                <a:spcPts val="680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Tener</a:t>
            </a:r>
            <a:r>
              <a:rPr sz="2500" spc="114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medidas</a:t>
            </a:r>
            <a:r>
              <a:rPr sz="2500" spc="114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1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ciberseguridad</a:t>
            </a:r>
            <a:r>
              <a:rPr sz="2500" spc="114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para</a:t>
            </a:r>
            <a:r>
              <a:rPr sz="2500" spc="12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proteger </a:t>
            </a:r>
            <a:r>
              <a:rPr sz="2500" dirty="0">
                <a:latin typeface="Arial MT"/>
                <a:cs typeface="Arial MT"/>
              </a:rPr>
              <a:t>la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integridad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la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compañía.</a:t>
            </a:r>
            <a:endParaRPr sz="2500" dirty="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2210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Replantearse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y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automatizar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sus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procesos.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500" dirty="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5"/>
              </a:spcBef>
              <a:buChar char="•"/>
              <a:tabLst>
                <a:tab pos="235585" algn="l"/>
              </a:tabLst>
            </a:pPr>
            <a:r>
              <a:rPr sz="2500" spc="-30" dirty="0">
                <a:latin typeface="Arial MT"/>
                <a:cs typeface="Arial MT"/>
              </a:rPr>
              <a:t>Tomar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decisiones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negocio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basadas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en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datos.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65948" y="1567639"/>
            <a:ext cx="13821410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b="0" spc="-200" dirty="0">
                <a:latin typeface="Arial Black"/>
                <a:cs typeface="Arial Black"/>
              </a:rPr>
              <a:t>Para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180" dirty="0">
                <a:latin typeface="Arial Black"/>
                <a:cs typeface="Arial Black"/>
              </a:rPr>
              <a:t>la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395" dirty="0">
                <a:latin typeface="Arial Black"/>
                <a:cs typeface="Arial Black"/>
              </a:rPr>
              <a:t>PYME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185" dirty="0">
                <a:latin typeface="Arial Black"/>
                <a:cs typeface="Arial Black"/>
              </a:rPr>
              <a:t>digitalizarse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220" dirty="0">
                <a:latin typeface="Arial Black"/>
                <a:cs typeface="Arial Black"/>
              </a:rPr>
              <a:t>significa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200" dirty="0">
                <a:latin typeface="Arial Black"/>
                <a:cs typeface="Arial Black"/>
              </a:rPr>
              <a:t>estar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145" dirty="0">
                <a:latin typeface="Arial Black"/>
                <a:cs typeface="Arial Black"/>
              </a:rPr>
              <a:t>preparada</a:t>
            </a:r>
            <a:r>
              <a:rPr sz="3800" b="0" spc="-254" dirty="0">
                <a:latin typeface="Arial Black"/>
                <a:cs typeface="Arial Black"/>
              </a:rPr>
              <a:t> </a:t>
            </a:r>
            <a:r>
              <a:rPr sz="3800" b="0" spc="-20" dirty="0">
                <a:latin typeface="Arial Black"/>
                <a:cs typeface="Arial Black"/>
              </a:rPr>
              <a:t>para:</a:t>
            </a:r>
            <a:endParaRPr sz="3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8732" y="4076700"/>
            <a:ext cx="10683240" cy="38830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60680" indent="-347980">
              <a:lnSpc>
                <a:spcPct val="100000"/>
              </a:lnSpc>
              <a:spcBef>
                <a:spcPts val="114"/>
              </a:spcBef>
              <a:buChar char="•"/>
              <a:tabLst>
                <a:tab pos="360680" algn="l"/>
              </a:tabLst>
            </a:pPr>
            <a:r>
              <a:rPr sz="3900" dirty="0">
                <a:latin typeface="Arial MT"/>
                <a:cs typeface="Arial MT"/>
              </a:rPr>
              <a:t>La</a:t>
            </a:r>
            <a:r>
              <a:rPr sz="3900" spc="-2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eficiencia</a:t>
            </a:r>
            <a:r>
              <a:rPr sz="3900" spc="-25" dirty="0">
                <a:latin typeface="Arial MT"/>
                <a:cs typeface="Arial MT"/>
              </a:rPr>
              <a:t> </a:t>
            </a:r>
            <a:r>
              <a:rPr sz="3900" spc="-10" dirty="0">
                <a:latin typeface="Arial MT"/>
                <a:cs typeface="Arial MT"/>
              </a:rPr>
              <a:t>operativa</a:t>
            </a:r>
            <a:endParaRPr sz="3900" dirty="0">
              <a:latin typeface="Arial MT"/>
              <a:cs typeface="Arial MT"/>
            </a:endParaRPr>
          </a:p>
          <a:p>
            <a:pPr marL="360680" indent="-347980">
              <a:lnSpc>
                <a:spcPct val="100000"/>
              </a:lnSpc>
              <a:spcBef>
                <a:spcPts val="3879"/>
              </a:spcBef>
              <a:buChar char="•"/>
              <a:tabLst>
                <a:tab pos="360680" algn="l"/>
              </a:tabLst>
            </a:pPr>
            <a:r>
              <a:rPr sz="3900" dirty="0">
                <a:latin typeface="Arial MT"/>
                <a:cs typeface="Arial MT"/>
              </a:rPr>
              <a:t>La</a:t>
            </a:r>
            <a:r>
              <a:rPr sz="3900" spc="-30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generación</a:t>
            </a:r>
            <a:r>
              <a:rPr sz="3900" spc="-20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de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spc="-10" dirty="0">
                <a:latin typeface="Arial MT"/>
                <a:cs typeface="Arial MT"/>
              </a:rPr>
              <a:t>ingresos</a:t>
            </a:r>
            <a:endParaRPr sz="3900" dirty="0">
              <a:latin typeface="Arial MT"/>
              <a:cs typeface="Arial MT"/>
            </a:endParaRPr>
          </a:p>
          <a:p>
            <a:pPr marL="360680" indent="-347980">
              <a:lnSpc>
                <a:spcPct val="100000"/>
              </a:lnSpc>
              <a:spcBef>
                <a:spcPts val="3875"/>
              </a:spcBef>
              <a:buChar char="•"/>
              <a:tabLst>
                <a:tab pos="360680" algn="l"/>
              </a:tabLst>
            </a:pPr>
            <a:r>
              <a:rPr sz="3900" dirty="0">
                <a:latin typeface="Arial MT"/>
                <a:cs typeface="Arial MT"/>
              </a:rPr>
              <a:t>El</a:t>
            </a:r>
            <a:r>
              <a:rPr sz="3900" spc="-3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conocimiento</a:t>
            </a:r>
            <a:r>
              <a:rPr sz="3900" spc="-20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de</a:t>
            </a:r>
            <a:r>
              <a:rPr sz="3900" spc="-20" dirty="0">
                <a:latin typeface="Arial MT"/>
                <a:cs typeface="Arial MT"/>
              </a:rPr>
              <a:t> </a:t>
            </a:r>
            <a:r>
              <a:rPr sz="3900" spc="-10" dirty="0">
                <a:latin typeface="Arial MT"/>
                <a:cs typeface="Arial MT"/>
              </a:rPr>
              <a:t>cliente</a:t>
            </a:r>
            <a:endParaRPr sz="3900" dirty="0">
              <a:latin typeface="Arial MT"/>
              <a:cs typeface="Arial MT"/>
            </a:endParaRPr>
          </a:p>
          <a:p>
            <a:pPr marL="360680" indent="-347980">
              <a:lnSpc>
                <a:spcPct val="100000"/>
              </a:lnSpc>
              <a:spcBef>
                <a:spcPts val="3879"/>
              </a:spcBef>
              <a:buChar char="•"/>
              <a:tabLst>
                <a:tab pos="360680" algn="l"/>
              </a:tabLst>
            </a:pPr>
            <a:r>
              <a:rPr sz="3900" dirty="0">
                <a:latin typeface="Arial MT"/>
                <a:cs typeface="Arial MT"/>
              </a:rPr>
              <a:t>La</a:t>
            </a:r>
            <a:r>
              <a:rPr sz="3900" spc="-20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reducción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del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fraude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o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riesgo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para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dirty="0">
                <a:latin typeface="Arial MT"/>
                <a:cs typeface="Arial MT"/>
              </a:rPr>
              <a:t>la</a:t>
            </a:r>
            <a:r>
              <a:rPr sz="3900" spc="-15" dirty="0">
                <a:latin typeface="Arial MT"/>
                <a:cs typeface="Arial MT"/>
              </a:rPr>
              <a:t> </a:t>
            </a:r>
            <a:r>
              <a:rPr sz="3900" spc="-20" dirty="0">
                <a:latin typeface="Arial MT"/>
                <a:cs typeface="Arial MT"/>
              </a:rPr>
              <a:t>PYME</a:t>
            </a:r>
            <a:endParaRPr sz="39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3979" y="3286417"/>
            <a:ext cx="4672685" cy="38740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64067" y="1882785"/>
            <a:ext cx="11672570" cy="1520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100"/>
              </a:lnSpc>
              <a:spcBef>
                <a:spcPts val="100"/>
              </a:spcBef>
            </a:pPr>
            <a:r>
              <a:rPr sz="3500" b="0" spc="-65" dirty="0">
                <a:latin typeface="Arial MT"/>
                <a:cs typeface="Arial MT"/>
              </a:rPr>
              <a:t>Todas</a:t>
            </a:r>
            <a:r>
              <a:rPr sz="3500" b="0" spc="-12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las</a:t>
            </a:r>
            <a:r>
              <a:rPr sz="3500" b="0" spc="-120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tecnologías</a:t>
            </a:r>
            <a:r>
              <a:rPr sz="3500" b="0" spc="-12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exponenciales</a:t>
            </a:r>
            <a:r>
              <a:rPr sz="3500" b="0" spc="-120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habilitan</a:t>
            </a:r>
            <a:r>
              <a:rPr sz="3500" b="0" spc="-120" dirty="0">
                <a:latin typeface="Arial MT"/>
                <a:cs typeface="Arial MT"/>
              </a:rPr>
              <a:t> </a:t>
            </a:r>
            <a:r>
              <a:rPr sz="3500" b="0" spc="-10" dirty="0">
                <a:latin typeface="Arial MT"/>
                <a:cs typeface="Arial MT"/>
              </a:rPr>
              <a:t>capacidades </a:t>
            </a:r>
            <a:r>
              <a:rPr sz="3500" b="0" dirty="0">
                <a:latin typeface="Arial MT"/>
                <a:cs typeface="Arial MT"/>
              </a:rPr>
              <a:t>digitales</a:t>
            </a:r>
            <a:r>
              <a:rPr sz="3500" b="0" spc="-3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cuyo</a:t>
            </a:r>
            <a:r>
              <a:rPr sz="3500" b="0" spc="-3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fin</a:t>
            </a:r>
            <a:r>
              <a:rPr sz="3500" b="0" spc="-3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siempre</a:t>
            </a:r>
            <a:r>
              <a:rPr sz="3500" b="0" spc="-35" dirty="0">
                <a:latin typeface="Arial MT"/>
                <a:cs typeface="Arial MT"/>
              </a:rPr>
              <a:t> </a:t>
            </a:r>
            <a:r>
              <a:rPr sz="3500" b="0" dirty="0">
                <a:latin typeface="Arial MT"/>
                <a:cs typeface="Arial MT"/>
              </a:rPr>
              <a:t>debe</a:t>
            </a:r>
            <a:r>
              <a:rPr sz="3500" b="0" spc="-35" dirty="0">
                <a:latin typeface="Arial MT"/>
                <a:cs typeface="Arial MT"/>
              </a:rPr>
              <a:t> </a:t>
            </a:r>
            <a:r>
              <a:rPr sz="3500" b="0" spc="-20" dirty="0">
                <a:latin typeface="Arial MT"/>
                <a:cs typeface="Arial MT"/>
              </a:rPr>
              <a:t>ser: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14555" y="914774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2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2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2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020541" y="1318438"/>
            <a:ext cx="108438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dirty="0">
                <a:latin typeface="Arial MT"/>
                <a:cs typeface="Arial MT"/>
              </a:rPr>
              <a:t>Algunas</a:t>
            </a:r>
            <a:r>
              <a:rPr sz="3400" b="0" spc="-10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de</a:t>
            </a:r>
            <a:r>
              <a:rPr sz="3400" b="0" spc="-10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estas</a:t>
            </a:r>
            <a:r>
              <a:rPr sz="3400" b="0" spc="-10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capacidades</a:t>
            </a:r>
            <a:r>
              <a:rPr sz="3400" b="0" spc="-5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digitales</a:t>
            </a:r>
            <a:r>
              <a:rPr sz="3400" b="0" spc="-10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pasan</a:t>
            </a:r>
            <a:r>
              <a:rPr sz="3400" b="0" spc="-10" dirty="0">
                <a:latin typeface="Arial MT"/>
                <a:cs typeface="Arial MT"/>
              </a:rPr>
              <a:t> </a:t>
            </a:r>
            <a:r>
              <a:rPr sz="3400" b="0" dirty="0">
                <a:latin typeface="Arial MT"/>
                <a:cs typeface="Arial MT"/>
              </a:rPr>
              <a:t>por</a:t>
            </a:r>
            <a:r>
              <a:rPr sz="3400" b="0" spc="-5" dirty="0">
                <a:latin typeface="Arial MT"/>
                <a:cs typeface="Arial MT"/>
              </a:rPr>
              <a:t> </a:t>
            </a:r>
            <a:r>
              <a:rPr sz="3400" b="0" spc="-10" dirty="0">
                <a:latin typeface="Arial MT"/>
                <a:cs typeface="Arial MT"/>
              </a:rPr>
              <a:t>tener: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76851" y="2328137"/>
            <a:ext cx="10201509" cy="3329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40640" indent="-231140" algn="just">
              <a:lnSpc>
                <a:spcPct val="140000"/>
              </a:lnSpc>
              <a:spcBef>
                <a:spcPts val="100"/>
              </a:spcBef>
              <a:buChar char="•"/>
              <a:tabLst>
                <a:tab pos="243204" algn="l"/>
              </a:tabLst>
            </a:pPr>
            <a:r>
              <a:rPr sz="2600" b="1" dirty="0">
                <a:solidFill>
                  <a:srgbClr val="60C6CE"/>
                </a:solidFill>
                <a:latin typeface="Arial MT"/>
                <a:cs typeface="Arial MT"/>
              </a:rPr>
              <a:t>Herramientas</a:t>
            </a:r>
            <a:r>
              <a:rPr sz="2600" b="1" spc="46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60C6CE"/>
                </a:solidFill>
                <a:latin typeface="Arial MT"/>
                <a:cs typeface="Arial MT"/>
              </a:rPr>
              <a:t>de</a:t>
            </a:r>
            <a:r>
              <a:rPr sz="2600" b="1" spc="470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60C6CE"/>
                </a:solidFill>
                <a:latin typeface="Arial MT"/>
                <a:cs typeface="Arial MT"/>
              </a:rPr>
              <a:t>negocio:</a:t>
            </a:r>
            <a:r>
              <a:rPr sz="2600" b="1" spc="484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(CRM,</a:t>
            </a:r>
            <a:r>
              <a:rPr sz="2600" spc="459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SEO,</a:t>
            </a:r>
            <a:r>
              <a:rPr sz="2600" spc="4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SEM,</a:t>
            </a:r>
            <a:r>
              <a:rPr sz="2600" spc="4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</a:t>
            </a:r>
            <a:r>
              <a:rPr sz="2600" spc="47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planificación, </a:t>
            </a:r>
            <a:r>
              <a:rPr sz="2600" dirty="0">
                <a:latin typeface="Arial MT"/>
                <a:cs typeface="Arial MT"/>
              </a:rPr>
              <a:t>gestión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producción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y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monitorización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procesos,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etc.)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buFont typeface="Arial MT"/>
              <a:buChar char="•"/>
            </a:pPr>
            <a:endParaRPr sz="2600" dirty="0">
              <a:latin typeface="Arial MT"/>
              <a:cs typeface="Arial MT"/>
            </a:endParaRPr>
          </a:p>
          <a:p>
            <a:pPr marL="243204" marR="5080" indent="-231140" algn="just">
              <a:lnSpc>
                <a:spcPct val="140000"/>
              </a:lnSpc>
              <a:buChar char="•"/>
              <a:tabLst>
                <a:tab pos="243204" algn="l"/>
              </a:tabLst>
            </a:pPr>
            <a:r>
              <a:rPr sz="2600" b="1" dirty="0">
                <a:solidFill>
                  <a:srgbClr val="8DC63E"/>
                </a:solidFill>
                <a:latin typeface="Arial MT"/>
                <a:cs typeface="Arial MT"/>
              </a:rPr>
              <a:t>Plataformas:</a:t>
            </a:r>
            <a:r>
              <a:rPr sz="2600" spc="-50" dirty="0">
                <a:solidFill>
                  <a:srgbClr val="8DC63E"/>
                </a:solidFill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plataformas</a:t>
            </a:r>
            <a:r>
              <a:rPr sz="2600" spc="-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digitales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que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optimicen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el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aprendizaje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y </a:t>
            </a:r>
            <a:r>
              <a:rPr sz="2600" dirty="0">
                <a:latin typeface="Arial MT"/>
                <a:cs typeface="Arial MT"/>
              </a:rPr>
              <a:t>la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colaboración,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plataformas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de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escucha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activa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dirty="0">
                <a:latin typeface="Arial MT"/>
                <a:cs typeface="Arial MT"/>
              </a:rPr>
              <a:t>en</a:t>
            </a:r>
            <a:r>
              <a:rPr sz="2600" spc="345" dirty="0">
                <a:latin typeface="Arial MT"/>
                <a:cs typeface="Arial MT"/>
              </a:rPr>
              <a:t>  </a:t>
            </a:r>
            <a:r>
              <a:rPr sz="2600" spc="-10" dirty="0">
                <a:latin typeface="Arial MT"/>
                <a:cs typeface="Arial MT"/>
              </a:rPr>
              <a:t>redes </a:t>
            </a:r>
            <a:r>
              <a:rPr sz="2600" dirty="0">
                <a:latin typeface="Arial MT"/>
                <a:cs typeface="Arial MT"/>
              </a:rPr>
              <a:t>sociales,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plataformas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Big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Data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con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una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capa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cognitiva.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Gracias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07990" y="6369784"/>
            <a:ext cx="86810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1195" algn="l"/>
                <a:tab pos="4419600" algn="l"/>
                <a:tab pos="6314440" algn="l"/>
                <a:tab pos="6832600" algn="l"/>
              </a:tabLst>
            </a:pPr>
            <a:r>
              <a:rPr sz="2600" spc="-10" dirty="0">
                <a:latin typeface="Arial MT"/>
                <a:cs typeface="Arial MT"/>
              </a:rPr>
              <a:t>predicción,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segmentación,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asociación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50" dirty="0">
                <a:latin typeface="Arial MT"/>
                <a:cs typeface="Arial MT"/>
              </a:rPr>
              <a:t>u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optimización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07990" y="5656553"/>
            <a:ext cx="9606915" cy="11353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45"/>
              </a:spcBef>
              <a:tabLst>
                <a:tab pos="537210" algn="l"/>
                <a:tab pos="2487930" algn="l"/>
                <a:tab pos="3886835" algn="l"/>
                <a:tab pos="5067300" algn="l"/>
                <a:tab pos="6265545" algn="l"/>
                <a:tab pos="7684770" algn="l"/>
                <a:tab pos="9213215" algn="l"/>
              </a:tabLst>
            </a:pPr>
            <a:r>
              <a:rPr sz="2600" spc="-25" dirty="0">
                <a:latin typeface="Arial MT"/>
                <a:cs typeface="Arial MT"/>
              </a:rPr>
              <a:t>la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Inteligencia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artificial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desde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donde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generar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modelos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25" dirty="0">
                <a:latin typeface="Arial MT"/>
                <a:cs typeface="Arial MT"/>
              </a:rPr>
              <a:t>de</a:t>
            </a:r>
            <a:endParaRPr sz="2600">
              <a:latin typeface="Arial MT"/>
              <a:cs typeface="Arial MT"/>
            </a:endParaRPr>
          </a:p>
          <a:p>
            <a:pPr marR="8890" algn="r">
              <a:lnSpc>
                <a:spcPct val="100000"/>
              </a:lnSpc>
              <a:spcBef>
                <a:spcPts val="1250"/>
              </a:spcBef>
            </a:pPr>
            <a:r>
              <a:rPr sz="2600" spc="-20" dirty="0">
                <a:latin typeface="Arial MT"/>
                <a:cs typeface="Arial MT"/>
              </a:rPr>
              <a:t>(por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7990" y="6766024"/>
            <a:ext cx="9604375" cy="113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2600" dirty="0">
                <a:latin typeface="Arial MT"/>
                <a:cs typeface="Arial MT"/>
              </a:rPr>
              <a:t>ejemplo,</a:t>
            </a:r>
            <a:r>
              <a:rPr sz="2600" spc="1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propensión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la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compra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un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determinado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producto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o </a:t>
            </a:r>
            <a:r>
              <a:rPr sz="2600" spc="-10" dirty="0">
                <a:latin typeface="Arial MT"/>
                <a:cs typeface="Arial MT"/>
              </a:rPr>
              <a:t>servicio)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9274" y="7934389"/>
            <a:ext cx="55918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1400" algn="l"/>
                <a:tab pos="1685289" algn="l"/>
                <a:tab pos="3247390" algn="l"/>
                <a:tab pos="4330065" algn="l"/>
              </a:tabLst>
            </a:pPr>
            <a:r>
              <a:rPr sz="2600" spc="-20" dirty="0">
                <a:latin typeface="Arial MT"/>
                <a:cs typeface="Arial MT"/>
              </a:rPr>
              <a:t>como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25" dirty="0">
                <a:latin typeface="Arial MT"/>
                <a:cs typeface="Arial MT"/>
              </a:rPr>
              <a:t>las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etiquetas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RFID,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-10" dirty="0">
                <a:latin typeface="Arial MT"/>
                <a:cs typeface="Arial MT"/>
              </a:rPr>
              <a:t>gemelos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70790" y="7849841"/>
            <a:ext cx="4512695" cy="1068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5080" indent="-231140">
              <a:lnSpc>
                <a:spcPct val="140000"/>
              </a:lnSpc>
              <a:spcBef>
                <a:spcPts val="100"/>
              </a:spcBef>
              <a:buChar char="•"/>
              <a:tabLst>
                <a:tab pos="243204" algn="l"/>
                <a:tab pos="2447290" algn="l"/>
              </a:tabLst>
            </a:pPr>
            <a:r>
              <a:rPr sz="2600" b="1" spc="-10" dirty="0">
                <a:solidFill>
                  <a:srgbClr val="EE9F3E"/>
                </a:solidFill>
                <a:latin typeface="Arial MT"/>
                <a:cs typeface="Arial MT"/>
              </a:rPr>
              <a:t>Herramientas</a:t>
            </a:r>
            <a:r>
              <a:rPr sz="2600" b="1" dirty="0">
                <a:solidFill>
                  <a:srgbClr val="EE9F3E"/>
                </a:solidFill>
                <a:latin typeface="Arial MT"/>
                <a:cs typeface="Arial MT"/>
              </a:rPr>
              <a:t>	</a:t>
            </a:r>
            <a:r>
              <a:rPr sz="2600" b="1" spc="-10" dirty="0">
                <a:solidFill>
                  <a:srgbClr val="EE9F3E"/>
                </a:solidFill>
                <a:latin typeface="Arial MT"/>
                <a:cs typeface="Arial MT"/>
              </a:rPr>
              <a:t>digitales</a:t>
            </a:r>
            <a:r>
              <a:rPr sz="2600" spc="-10" dirty="0">
                <a:solidFill>
                  <a:srgbClr val="EE9F3E"/>
                </a:solidFill>
                <a:latin typeface="Arial MT"/>
                <a:cs typeface="Arial MT"/>
              </a:rPr>
              <a:t>: </a:t>
            </a:r>
            <a:r>
              <a:rPr sz="2600" spc="-20" dirty="0">
                <a:latin typeface="Arial MT"/>
                <a:cs typeface="Arial MT"/>
              </a:rPr>
              <a:t>digitales,</a:t>
            </a:r>
            <a:r>
              <a:rPr sz="2600" spc="-1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AGVs,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etc.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78361" y="2725008"/>
            <a:ext cx="4173773" cy="607795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 dirty="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693190"/>
              <a:ext cx="15917544" cy="9117965"/>
            </a:xfrm>
            <a:custGeom>
              <a:avLst/>
              <a:gdLst/>
              <a:ahLst/>
              <a:cxnLst/>
              <a:rect l="l" t="t" r="r" b="b"/>
              <a:pathLst>
                <a:path w="15917544" h="9117965">
                  <a:moveTo>
                    <a:pt x="15812463" y="9117516"/>
                  </a:moveTo>
                  <a:lnTo>
                    <a:pt x="104884" y="9117516"/>
                  </a:lnTo>
                  <a:lnTo>
                    <a:pt x="84326" y="9115483"/>
                  </a:lnTo>
                  <a:lnTo>
                    <a:pt x="46692" y="9099895"/>
                  </a:lnTo>
                  <a:lnTo>
                    <a:pt x="17620" y="9070822"/>
                  </a:lnTo>
                  <a:lnTo>
                    <a:pt x="2033" y="9033190"/>
                  </a:lnTo>
                  <a:lnTo>
                    <a:pt x="0" y="9012632"/>
                  </a:lnTo>
                  <a:lnTo>
                    <a:pt x="0" y="104884"/>
                  </a:lnTo>
                  <a:lnTo>
                    <a:pt x="7982" y="64745"/>
                  </a:lnTo>
                  <a:lnTo>
                    <a:pt x="30717" y="30717"/>
                  </a:lnTo>
                  <a:lnTo>
                    <a:pt x="64745" y="7982"/>
                  </a:lnTo>
                  <a:lnTo>
                    <a:pt x="104884" y="0"/>
                  </a:lnTo>
                  <a:lnTo>
                    <a:pt x="15812463" y="0"/>
                  </a:lnTo>
                  <a:lnTo>
                    <a:pt x="15853289" y="8242"/>
                  </a:lnTo>
                  <a:lnTo>
                    <a:pt x="15886628" y="30719"/>
                  </a:lnTo>
                  <a:lnTo>
                    <a:pt x="15909106" y="64058"/>
                  </a:lnTo>
                  <a:lnTo>
                    <a:pt x="15917348" y="104884"/>
                  </a:lnTo>
                  <a:lnTo>
                    <a:pt x="15917348" y="9012632"/>
                  </a:lnTo>
                  <a:lnTo>
                    <a:pt x="15909106" y="9053458"/>
                  </a:lnTo>
                  <a:lnTo>
                    <a:pt x="15886628" y="9086796"/>
                  </a:lnTo>
                  <a:lnTo>
                    <a:pt x="15853289" y="9109274"/>
                  </a:lnTo>
                  <a:lnTo>
                    <a:pt x="15812463" y="9117516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561268"/>
              <a:ext cx="15917544" cy="9164955"/>
            </a:xfrm>
            <a:custGeom>
              <a:avLst/>
              <a:gdLst/>
              <a:ahLst/>
              <a:cxnLst/>
              <a:rect l="l" t="t" r="r" b="b"/>
              <a:pathLst>
                <a:path w="15917544" h="9164955">
                  <a:moveTo>
                    <a:pt x="15812463" y="9164462"/>
                  </a:moveTo>
                  <a:lnTo>
                    <a:pt x="104884" y="9164462"/>
                  </a:lnTo>
                  <a:lnTo>
                    <a:pt x="84326" y="9162427"/>
                  </a:lnTo>
                  <a:lnTo>
                    <a:pt x="46692" y="9146837"/>
                  </a:lnTo>
                  <a:lnTo>
                    <a:pt x="17620" y="9117765"/>
                  </a:lnTo>
                  <a:lnTo>
                    <a:pt x="2033" y="9080134"/>
                  </a:lnTo>
                  <a:lnTo>
                    <a:pt x="0" y="9059577"/>
                  </a:lnTo>
                  <a:lnTo>
                    <a:pt x="0" y="104884"/>
                  </a:lnTo>
                  <a:lnTo>
                    <a:pt x="7982" y="64745"/>
                  </a:lnTo>
                  <a:lnTo>
                    <a:pt x="30717" y="30717"/>
                  </a:lnTo>
                  <a:lnTo>
                    <a:pt x="64745" y="7982"/>
                  </a:lnTo>
                  <a:lnTo>
                    <a:pt x="104884" y="0"/>
                  </a:lnTo>
                  <a:lnTo>
                    <a:pt x="15812463" y="0"/>
                  </a:lnTo>
                  <a:lnTo>
                    <a:pt x="15853289" y="8242"/>
                  </a:lnTo>
                  <a:lnTo>
                    <a:pt x="15886628" y="30719"/>
                  </a:lnTo>
                  <a:lnTo>
                    <a:pt x="15909106" y="64058"/>
                  </a:lnTo>
                  <a:lnTo>
                    <a:pt x="15917348" y="104884"/>
                  </a:lnTo>
                  <a:lnTo>
                    <a:pt x="15917348" y="9059577"/>
                  </a:lnTo>
                  <a:lnTo>
                    <a:pt x="15909106" y="9100403"/>
                  </a:lnTo>
                  <a:lnTo>
                    <a:pt x="15886628" y="9133742"/>
                  </a:lnTo>
                  <a:lnTo>
                    <a:pt x="15853289" y="9156219"/>
                  </a:lnTo>
                  <a:lnTo>
                    <a:pt x="15812463" y="9164462"/>
                  </a:lnTo>
                  <a:close/>
                </a:path>
              </a:pathLst>
            </a:custGeom>
            <a:solidFill>
              <a:srgbClr val="B1C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5326" y="561268"/>
              <a:ext cx="15917544" cy="9164955"/>
            </a:xfrm>
            <a:custGeom>
              <a:avLst/>
              <a:gdLst/>
              <a:ahLst/>
              <a:cxnLst/>
              <a:rect l="l" t="t" r="r" b="b"/>
              <a:pathLst>
                <a:path w="15917544" h="9164955">
                  <a:moveTo>
                    <a:pt x="15812462" y="9164462"/>
                  </a:moveTo>
                  <a:lnTo>
                    <a:pt x="104884" y="9164462"/>
                  </a:lnTo>
                  <a:lnTo>
                    <a:pt x="84326" y="9162427"/>
                  </a:lnTo>
                  <a:lnTo>
                    <a:pt x="46692" y="9146837"/>
                  </a:lnTo>
                  <a:lnTo>
                    <a:pt x="17620" y="9117765"/>
                  </a:lnTo>
                  <a:lnTo>
                    <a:pt x="2033" y="9080134"/>
                  </a:lnTo>
                  <a:lnTo>
                    <a:pt x="0" y="9059577"/>
                  </a:lnTo>
                  <a:lnTo>
                    <a:pt x="0" y="104884"/>
                  </a:lnTo>
                  <a:lnTo>
                    <a:pt x="7982" y="64745"/>
                  </a:lnTo>
                  <a:lnTo>
                    <a:pt x="30717" y="30717"/>
                  </a:lnTo>
                  <a:lnTo>
                    <a:pt x="64745" y="7982"/>
                  </a:lnTo>
                  <a:lnTo>
                    <a:pt x="104884" y="0"/>
                  </a:lnTo>
                  <a:lnTo>
                    <a:pt x="15812462" y="0"/>
                  </a:lnTo>
                  <a:lnTo>
                    <a:pt x="15853288" y="8242"/>
                  </a:lnTo>
                  <a:lnTo>
                    <a:pt x="15886627" y="30719"/>
                  </a:lnTo>
                  <a:lnTo>
                    <a:pt x="15909105" y="64058"/>
                  </a:lnTo>
                  <a:lnTo>
                    <a:pt x="15917347" y="104884"/>
                  </a:lnTo>
                  <a:lnTo>
                    <a:pt x="15917347" y="9059577"/>
                  </a:lnTo>
                  <a:lnTo>
                    <a:pt x="15909105" y="9100403"/>
                  </a:lnTo>
                  <a:lnTo>
                    <a:pt x="15886627" y="9133742"/>
                  </a:lnTo>
                  <a:lnTo>
                    <a:pt x="15853288" y="9156219"/>
                  </a:lnTo>
                  <a:lnTo>
                    <a:pt x="15812462" y="9164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162034" y="1096265"/>
            <a:ext cx="10270032" cy="854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940">
              <a:lnSpc>
                <a:spcPct val="145500"/>
              </a:lnSpc>
              <a:spcBef>
                <a:spcPts val="100"/>
              </a:spcBef>
            </a:pPr>
            <a:r>
              <a:rPr sz="2550" dirty="0">
                <a:latin typeface="Arial MT"/>
                <a:cs typeface="Arial MT"/>
              </a:rPr>
              <a:t>A</a:t>
            </a:r>
            <a:r>
              <a:rPr sz="2550" spc="-12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la</a:t>
            </a:r>
            <a:r>
              <a:rPr sz="2550" spc="2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hora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de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querer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empezar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a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digitalizar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tu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negocio,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se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spc="-10" dirty="0">
                <a:latin typeface="Arial MT"/>
                <a:cs typeface="Arial MT"/>
              </a:rPr>
              <a:t>deben </a:t>
            </a:r>
            <a:r>
              <a:rPr sz="2550" dirty="0">
                <a:latin typeface="Arial MT"/>
                <a:cs typeface="Arial MT"/>
              </a:rPr>
              <a:t>tener</a:t>
            </a:r>
            <a:r>
              <a:rPr sz="2550" spc="-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cuenta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ciertos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requisitos</a:t>
            </a:r>
            <a:r>
              <a:rPr sz="2550" b="1" spc="-5" dirty="0">
                <a:latin typeface="Arial MT"/>
                <a:cs typeface="Arial MT"/>
              </a:rPr>
              <a:t> </a:t>
            </a:r>
            <a:r>
              <a:rPr sz="2550" b="1" spc="-10" dirty="0">
                <a:latin typeface="Arial MT"/>
                <a:cs typeface="Arial MT"/>
              </a:rPr>
              <a:t>indispensables</a:t>
            </a:r>
            <a:r>
              <a:rPr sz="2550" spc="-10" dirty="0">
                <a:latin typeface="Arial MT"/>
                <a:cs typeface="Arial MT"/>
              </a:rPr>
              <a:t>:</a:t>
            </a:r>
            <a:endParaRPr sz="25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2550" dirty="0">
              <a:latin typeface="Arial MT"/>
              <a:cs typeface="Arial MT"/>
            </a:endParaRPr>
          </a:p>
          <a:p>
            <a:pPr marL="565150" marR="5080" indent="-227965" algn="just">
              <a:lnSpc>
                <a:spcPct val="145500"/>
              </a:lnSpc>
              <a:buChar char="•"/>
              <a:tabLst>
                <a:tab pos="565150" algn="l"/>
              </a:tabLst>
            </a:pPr>
            <a:r>
              <a:rPr sz="2550" dirty="0">
                <a:latin typeface="Arial MT"/>
                <a:cs typeface="Arial MT"/>
              </a:rPr>
              <a:t>Se</a:t>
            </a:r>
            <a:r>
              <a:rPr sz="2550" spc="27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debe</a:t>
            </a:r>
            <a:r>
              <a:rPr sz="2550" spc="28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contar</a:t>
            </a:r>
            <a:r>
              <a:rPr sz="2550" spc="27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con</a:t>
            </a:r>
            <a:r>
              <a:rPr sz="2550" spc="27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un</a:t>
            </a:r>
            <a:r>
              <a:rPr sz="2550" spc="275" dirty="0">
                <a:latin typeface="Arial MT"/>
                <a:cs typeface="Arial MT"/>
              </a:rPr>
              <a:t>  </a:t>
            </a:r>
            <a:r>
              <a:rPr sz="2550" b="1" dirty="0">
                <a:latin typeface="Arial MT"/>
                <a:cs typeface="Arial MT"/>
              </a:rPr>
              <a:t>departamento</a:t>
            </a:r>
            <a:r>
              <a:rPr sz="2550" b="1" spc="280" dirty="0">
                <a:latin typeface="Arial MT"/>
                <a:cs typeface="Arial MT"/>
              </a:rPr>
              <a:t>  </a:t>
            </a:r>
            <a:r>
              <a:rPr sz="2550" b="1" dirty="0">
                <a:latin typeface="Arial MT"/>
                <a:cs typeface="Arial MT"/>
              </a:rPr>
              <a:t>dentro</a:t>
            </a:r>
            <a:r>
              <a:rPr sz="2550" b="1" spc="275" dirty="0">
                <a:latin typeface="Arial MT"/>
                <a:cs typeface="Arial MT"/>
              </a:rPr>
              <a:t>  </a:t>
            </a:r>
            <a:r>
              <a:rPr sz="2550" b="1" dirty="0">
                <a:latin typeface="Arial MT"/>
                <a:cs typeface="Arial MT"/>
              </a:rPr>
              <a:t>de</a:t>
            </a:r>
            <a:r>
              <a:rPr sz="2550" b="1" spc="275" dirty="0">
                <a:latin typeface="Arial MT"/>
                <a:cs typeface="Arial MT"/>
              </a:rPr>
              <a:t>  </a:t>
            </a:r>
            <a:r>
              <a:rPr sz="2550" b="1" spc="-25" dirty="0">
                <a:latin typeface="Arial MT"/>
                <a:cs typeface="Arial MT"/>
              </a:rPr>
              <a:t>la </a:t>
            </a:r>
            <a:r>
              <a:rPr sz="2550" b="1" dirty="0">
                <a:latin typeface="Arial MT"/>
                <a:cs typeface="Arial MT"/>
              </a:rPr>
              <a:t>empresa</a:t>
            </a:r>
            <a:r>
              <a:rPr sz="2550" b="1" spc="13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que</a:t>
            </a:r>
            <a:r>
              <a:rPr sz="2550" b="1" spc="13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dirija</a:t>
            </a:r>
            <a:r>
              <a:rPr sz="2550" b="1" spc="140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estos</a:t>
            </a:r>
            <a:r>
              <a:rPr sz="2550" b="1" spc="13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esfuerzos</a:t>
            </a:r>
            <a:r>
              <a:rPr sz="2550" b="1" spc="13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o</a:t>
            </a:r>
            <a:r>
              <a:rPr sz="2550" b="1" spc="13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inversiones</a:t>
            </a:r>
            <a:r>
              <a:rPr sz="2550" dirty="0">
                <a:latin typeface="Arial MT"/>
                <a:cs typeface="Arial MT"/>
              </a:rPr>
              <a:t>,</a:t>
            </a:r>
            <a:r>
              <a:rPr sz="2550" spc="14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o</a:t>
            </a:r>
            <a:r>
              <a:rPr sz="2550" spc="13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13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su </a:t>
            </a:r>
            <a:r>
              <a:rPr sz="2550" dirty="0">
                <a:latin typeface="Arial MT"/>
                <a:cs typeface="Arial MT"/>
              </a:rPr>
              <a:t>caso,</a:t>
            </a:r>
            <a:r>
              <a:rPr sz="2550" spc="490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externalizar</a:t>
            </a:r>
            <a:r>
              <a:rPr sz="2550" b="1" spc="500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el</a:t>
            </a:r>
            <a:r>
              <a:rPr sz="2550" b="1" spc="49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trabajo</a:t>
            </a:r>
            <a:r>
              <a:rPr sz="2550" b="1" spc="49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49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una</a:t>
            </a:r>
            <a:r>
              <a:rPr sz="2550" spc="50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empresa</a:t>
            </a:r>
            <a:r>
              <a:rPr sz="2550" spc="49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que</a:t>
            </a:r>
            <a:r>
              <a:rPr sz="2550" spc="495" dirty="0">
                <a:latin typeface="Arial MT"/>
                <a:cs typeface="Arial MT"/>
              </a:rPr>
              <a:t> </a:t>
            </a:r>
            <a:r>
              <a:rPr sz="2550" spc="-10" dirty="0">
                <a:latin typeface="Arial MT"/>
                <a:cs typeface="Arial MT"/>
              </a:rPr>
              <a:t>tenga </a:t>
            </a:r>
            <a:r>
              <a:rPr sz="2550" dirty="0">
                <a:latin typeface="Arial MT"/>
                <a:cs typeface="Arial MT"/>
              </a:rPr>
              <a:t>experiencia</a:t>
            </a:r>
            <a:r>
              <a:rPr sz="2550" spc="-2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-2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este</a:t>
            </a:r>
            <a:r>
              <a:rPr sz="2550" spc="-20" dirty="0">
                <a:latin typeface="Arial MT"/>
                <a:cs typeface="Arial MT"/>
              </a:rPr>
              <a:t> </a:t>
            </a:r>
            <a:r>
              <a:rPr sz="2550" spc="-10" dirty="0" err="1">
                <a:latin typeface="Arial MT"/>
                <a:cs typeface="Arial MT"/>
              </a:rPr>
              <a:t>ámbito</a:t>
            </a:r>
            <a:r>
              <a:rPr sz="2550" spc="-10" dirty="0">
                <a:latin typeface="Arial MT"/>
                <a:cs typeface="Arial MT"/>
              </a:rPr>
              <a:t>.</a:t>
            </a:r>
            <a:endParaRPr sz="2550" dirty="0">
              <a:latin typeface="Arial MT"/>
              <a:cs typeface="Arial MT"/>
            </a:endParaRPr>
          </a:p>
          <a:p>
            <a:pPr marL="565150" marR="6350" indent="-227965" algn="just">
              <a:lnSpc>
                <a:spcPct val="145500"/>
              </a:lnSpc>
              <a:buChar char="•"/>
              <a:tabLst>
                <a:tab pos="565150" algn="l"/>
              </a:tabLst>
            </a:pPr>
            <a:r>
              <a:rPr sz="2550" dirty="0">
                <a:latin typeface="Arial MT"/>
                <a:cs typeface="Arial MT"/>
              </a:rPr>
              <a:t>Es</a:t>
            </a:r>
            <a:r>
              <a:rPr sz="2550" spc="1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indispensable</a:t>
            </a:r>
            <a:r>
              <a:rPr sz="2550" spc="1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contar</a:t>
            </a:r>
            <a:r>
              <a:rPr sz="2550" spc="1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con</a:t>
            </a:r>
            <a:r>
              <a:rPr sz="2550" spc="17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una</a:t>
            </a:r>
            <a:r>
              <a:rPr sz="2550" spc="1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marca</a:t>
            </a:r>
            <a:r>
              <a:rPr sz="2550" b="1" spc="1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robusta</a:t>
            </a:r>
            <a:r>
              <a:rPr sz="2550" b="1" spc="1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debido</a:t>
            </a:r>
            <a:r>
              <a:rPr sz="2550" spc="16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al </a:t>
            </a:r>
            <a:r>
              <a:rPr sz="2550" dirty="0">
                <a:latin typeface="Arial MT"/>
                <a:cs typeface="Arial MT"/>
              </a:rPr>
              <a:t>creciente</a:t>
            </a:r>
            <a:r>
              <a:rPr sz="2550" spc="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nivel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de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competencia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el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entorno</a:t>
            </a:r>
            <a:r>
              <a:rPr sz="2550" spc="1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digital.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Por</a:t>
            </a:r>
            <a:r>
              <a:rPr sz="2550" spc="20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lo </a:t>
            </a:r>
            <a:r>
              <a:rPr sz="2550" dirty="0">
                <a:latin typeface="Arial MT"/>
                <a:cs typeface="Arial MT"/>
              </a:rPr>
              <a:t>tanto,</a:t>
            </a:r>
            <a:r>
              <a:rPr sz="2550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lograr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un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posicionamiento</a:t>
            </a:r>
            <a:r>
              <a:rPr sz="2550" b="1" spc="370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sólido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de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la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b="1" dirty="0">
                <a:latin typeface="Arial MT"/>
                <a:cs typeface="Arial MT"/>
              </a:rPr>
              <a:t>marca</a:t>
            </a:r>
            <a:r>
              <a:rPr sz="2550" b="1" spc="365" dirty="0">
                <a:latin typeface="Arial MT"/>
                <a:cs typeface="Arial MT"/>
              </a:rPr>
              <a:t> </a:t>
            </a:r>
            <a:r>
              <a:rPr sz="2550" spc="-20" dirty="0">
                <a:latin typeface="Arial MT"/>
                <a:cs typeface="Arial MT"/>
              </a:rPr>
              <a:t>será </a:t>
            </a:r>
            <a:r>
              <a:rPr sz="2550" dirty="0">
                <a:latin typeface="Arial MT"/>
                <a:cs typeface="Arial MT"/>
              </a:rPr>
              <a:t>una</a:t>
            </a:r>
            <a:r>
              <a:rPr sz="2550" spc="17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herramienta</a:t>
            </a:r>
            <a:r>
              <a:rPr sz="2550" spc="18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efectiva</a:t>
            </a:r>
            <a:r>
              <a:rPr sz="2550" spc="18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para</a:t>
            </a:r>
            <a:r>
              <a:rPr sz="2550" spc="18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captar</a:t>
            </a:r>
            <a:r>
              <a:rPr sz="2550" spc="18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la</a:t>
            </a:r>
            <a:r>
              <a:rPr sz="2550" spc="180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atención</a:t>
            </a:r>
            <a:r>
              <a:rPr sz="2550" spc="180" dirty="0">
                <a:latin typeface="Arial MT"/>
                <a:cs typeface="Arial MT"/>
              </a:rPr>
              <a:t>  </a:t>
            </a:r>
            <a:r>
              <a:rPr sz="2550" spc="-25" dirty="0">
                <a:latin typeface="Arial MT"/>
                <a:cs typeface="Arial MT"/>
              </a:rPr>
              <a:t>del </a:t>
            </a:r>
            <a:r>
              <a:rPr sz="2550" dirty="0">
                <a:latin typeface="Arial MT"/>
                <a:cs typeface="Arial MT"/>
              </a:rPr>
              <a:t>usuario</a:t>
            </a:r>
            <a:r>
              <a:rPr sz="2550" spc="-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y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aumentar</a:t>
            </a:r>
            <a:r>
              <a:rPr sz="2550" spc="-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las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probabilidades</a:t>
            </a:r>
            <a:r>
              <a:rPr sz="2550" spc="-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de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éxito</a:t>
            </a:r>
            <a:r>
              <a:rPr sz="2550" spc="-1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-5" dirty="0">
                <a:latin typeface="Arial MT"/>
                <a:cs typeface="Arial MT"/>
              </a:rPr>
              <a:t> </a:t>
            </a:r>
            <a:r>
              <a:rPr sz="2550" spc="-10" dirty="0" err="1">
                <a:latin typeface="Arial MT"/>
                <a:cs typeface="Arial MT"/>
              </a:rPr>
              <a:t>línea</a:t>
            </a:r>
            <a:r>
              <a:rPr sz="2550" spc="-10" dirty="0">
                <a:latin typeface="Arial MT"/>
                <a:cs typeface="Arial MT"/>
              </a:rPr>
              <a:t>.</a:t>
            </a:r>
            <a:endParaRPr sz="2550" dirty="0">
              <a:latin typeface="Arial MT"/>
              <a:cs typeface="Arial MT"/>
            </a:endParaRPr>
          </a:p>
          <a:p>
            <a:pPr marL="565150" marR="5080" indent="-227965" algn="just">
              <a:lnSpc>
                <a:spcPct val="145500"/>
              </a:lnSpc>
              <a:spcBef>
                <a:spcPts val="5"/>
              </a:spcBef>
              <a:buChar char="•"/>
              <a:tabLst>
                <a:tab pos="565150" algn="l"/>
              </a:tabLst>
            </a:pPr>
            <a:r>
              <a:rPr sz="2550" dirty="0">
                <a:latin typeface="Arial MT"/>
                <a:cs typeface="Arial MT"/>
              </a:rPr>
              <a:t>Hacer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un</a:t>
            </a:r>
            <a:r>
              <a:rPr sz="2550" spc="6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estudio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previo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a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la</a:t>
            </a:r>
            <a:r>
              <a:rPr sz="2550" spc="6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digitalización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en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función</a:t>
            </a:r>
            <a:r>
              <a:rPr sz="2550" spc="60" dirty="0">
                <a:latin typeface="Arial MT"/>
                <a:cs typeface="Arial MT"/>
              </a:rPr>
              <a:t> </a:t>
            </a:r>
            <a:r>
              <a:rPr sz="2550" dirty="0">
                <a:latin typeface="Arial MT"/>
                <a:cs typeface="Arial MT"/>
              </a:rPr>
              <a:t>a</a:t>
            </a:r>
            <a:r>
              <a:rPr sz="2550" spc="65" dirty="0">
                <a:latin typeface="Arial MT"/>
                <a:cs typeface="Arial MT"/>
              </a:rPr>
              <a:t> </a:t>
            </a:r>
            <a:r>
              <a:rPr sz="2550" spc="-25" dirty="0">
                <a:latin typeface="Arial MT"/>
                <a:cs typeface="Arial MT"/>
              </a:rPr>
              <a:t>los </a:t>
            </a:r>
            <a:r>
              <a:rPr sz="2550" dirty="0">
                <a:latin typeface="Arial MT"/>
                <a:cs typeface="Arial MT"/>
              </a:rPr>
              <a:t>objetivos</a:t>
            </a:r>
            <a:r>
              <a:rPr sz="2550" spc="-1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de</a:t>
            </a:r>
            <a:r>
              <a:rPr sz="2550" spc="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la</a:t>
            </a:r>
            <a:r>
              <a:rPr sz="2550" spc="-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empresa</a:t>
            </a:r>
            <a:r>
              <a:rPr sz="2550" spc="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para</a:t>
            </a:r>
            <a:r>
              <a:rPr sz="2550" spc="-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estudiar</a:t>
            </a:r>
            <a:r>
              <a:rPr sz="2550" spc="5" dirty="0">
                <a:latin typeface="Arial MT"/>
                <a:cs typeface="Arial MT"/>
              </a:rPr>
              <a:t>  </a:t>
            </a:r>
            <a:r>
              <a:rPr sz="2550" dirty="0">
                <a:latin typeface="Arial MT"/>
                <a:cs typeface="Arial MT"/>
              </a:rPr>
              <a:t>la</a:t>
            </a:r>
            <a:r>
              <a:rPr sz="2550" spc="-5" dirty="0">
                <a:latin typeface="Arial MT"/>
                <a:cs typeface="Arial MT"/>
              </a:rPr>
              <a:t>  </a:t>
            </a:r>
            <a:r>
              <a:rPr sz="2550" dirty="0" err="1">
                <a:latin typeface="Arial MT"/>
                <a:cs typeface="Arial MT"/>
              </a:rPr>
              <a:t>viabilidad</a:t>
            </a:r>
            <a:r>
              <a:rPr sz="2550" spc="5" dirty="0">
                <a:latin typeface="Arial MT"/>
                <a:cs typeface="Arial MT"/>
              </a:rPr>
              <a:t>  </a:t>
            </a:r>
            <a:r>
              <a:rPr sz="2550" spc="-25" dirty="0">
                <a:latin typeface="Arial MT"/>
                <a:cs typeface="Arial MT"/>
              </a:rPr>
              <a:t>del</a:t>
            </a:r>
            <a:r>
              <a:rPr lang="es-ES" sz="2550" spc="-25" dirty="0">
                <a:latin typeface="Arial MT"/>
                <a:cs typeface="Arial MT"/>
              </a:rPr>
              <a:t> proyecto.</a:t>
            </a:r>
            <a:endParaRPr sz="2550" dirty="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725400" y="3716376"/>
            <a:ext cx="4084136" cy="28377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4200" y="1321233"/>
            <a:ext cx="8953157" cy="803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6350" indent="-221615" algn="just">
              <a:lnSpc>
                <a:spcPct val="139500"/>
              </a:lnSpc>
              <a:spcBef>
                <a:spcPts val="100"/>
              </a:spcBef>
              <a:buChar char="•"/>
              <a:tabLst>
                <a:tab pos="233679" algn="l"/>
              </a:tabLst>
            </a:pP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importante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tener en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cuenta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que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adentrarse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en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el</a:t>
            </a:r>
            <a:r>
              <a:rPr sz="2500" spc="-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ámbito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digital,</a:t>
            </a:r>
            <a:r>
              <a:rPr sz="2500" spc="3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aunque</a:t>
            </a:r>
            <a:r>
              <a:rPr sz="2500" spc="3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requiere</a:t>
            </a:r>
            <a:r>
              <a:rPr sz="2500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una</a:t>
            </a:r>
            <a:r>
              <a:rPr sz="2500" spc="3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inversión</a:t>
            </a:r>
            <a:r>
              <a:rPr sz="2500" b="1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inicial</a:t>
            </a:r>
            <a:r>
              <a:rPr sz="2500" b="1" spc="3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menor</a:t>
            </a:r>
            <a:r>
              <a:rPr sz="2500" b="1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spc="-25" dirty="0">
                <a:solidFill>
                  <a:srgbClr val="205578"/>
                </a:solidFill>
                <a:latin typeface="Arial MT"/>
                <a:cs typeface="Arial MT"/>
              </a:rPr>
              <a:t>en 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comparación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con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la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entrada</a:t>
            </a:r>
            <a:r>
              <a:rPr sz="2500" spc="-4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en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un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país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de</a:t>
            </a:r>
            <a:r>
              <a:rPr sz="2500" spc="-4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forma</a:t>
            </a:r>
            <a:r>
              <a:rPr sz="2500" spc="-5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tradicional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u</a:t>
            </a:r>
            <a:r>
              <a:rPr sz="2500" spc="4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offline,</a:t>
            </a:r>
            <a:r>
              <a:rPr sz="2500" spc="484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aún</a:t>
            </a:r>
            <a:r>
              <a:rPr sz="2500" spc="4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implica</a:t>
            </a:r>
            <a:r>
              <a:rPr sz="2500" spc="4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un</a:t>
            </a:r>
            <a:r>
              <a:rPr sz="2500" spc="49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desembolso</a:t>
            </a:r>
            <a:r>
              <a:rPr sz="2500" spc="4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financiero</a:t>
            </a:r>
            <a:r>
              <a:rPr sz="2500" spc="4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anterior.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Además,</a:t>
            </a:r>
            <a:r>
              <a:rPr sz="2500" spc="2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</a:t>
            </a:r>
            <a:r>
              <a:rPr sz="2500" spc="29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necesario</a:t>
            </a:r>
            <a:r>
              <a:rPr sz="2500" spc="29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considerar</a:t>
            </a:r>
            <a:r>
              <a:rPr sz="2500" spc="2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que</a:t>
            </a:r>
            <a:r>
              <a:rPr sz="2500" spc="29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la</a:t>
            </a:r>
            <a:r>
              <a:rPr sz="2500" b="1" spc="29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recuperación</a:t>
            </a:r>
            <a:r>
              <a:rPr sz="2500" b="1" spc="29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205578"/>
                </a:solidFill>
                <a:latin typeface="Arial MT"/>
                <a:cs typeface="Arial MT"/>
              </a:rPr>
              <a:t>de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esta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inversión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puede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llevarse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cabo</a:t>
            </a:r>
            <a:r>
              <a:rPr sz="2500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varios</a:t>
            </a:r>
            <a:r>
              <a:rPr sz="2500" b="1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meses</a:t>
            </a:r>
            <a:r>
              <a:rPr sz="2500" b="1" spc="1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spc="-50" dirty="0">
                <a:solidFill>
                  <a:srgbClr val="205578"/>
                </a:solidFill>
                <a:latin typeface="Arial MT"/>
                <a:cs typeface="Arial MT"/>
              </a:rPr>
              <a:t>o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incluso</a:t>
            </a:r>
            <a:r>
              <a:rPr sz="2500" b="1" spc="-114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b="1" spc="-10" dirty="0" err="1">
                <a:solidFill>
                  <a:srgbClr val="205578"/>
                </a:solidFill>
                <a:latin typeface="Arial MT"/>
                <a:cs typeface="Arial MT"/>
              </a:rPr>
              <a:t>años</a:t>
            </a:r>
            <a:r>
              <a:rPr sz="2500" b="1" spc="-10" dirty="0">
                <a:solidFill>
                  <a:srgbClr val="205578"/>
                </a:solidFill>
                <a:latin typeface="Arial MT"/>
                <a:cs typeface="Arial MT"/>
              </a:rPr>
              <a:t>.</a:t>
            </a:r>
            <a:endParaRPr sz="2500" b="1" dirty="0">
              <a:latin typeface="Arial MT"/>
              <a:cs typeface="Arial MT"/>
            </a:endParaRPr>
          </a:p>
          <a:p>
            <a:pPr marL="233679" marR="5080" indent="-221615" algn="just">
              <a:lnSpc>
                <a:spcPct val="139500"/>
              </a:lnSpc>
              <a:buChar char="•"/>
              <a:tabLst>
                <a:tab pos="233679" algn="l"/>
              </a:tabLst>
            </a:pP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Se</a:t>
            </a:r>
            <a:r>
              <a:rPr sz="2500" spc="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debe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tener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en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cuenta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y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estudiar</a:t>
            </a:r>
            <a:r>
              <a:rPr sz="2500" spc="1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las</a:t>
            </a:r>
            <a:r>
              <a:rPr sz="2500" spc="1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diferentes</a:t>
            </a:r>
            <a:r>
              <a:rPr sz="2500" spc="1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ayudas</a:t>
            </a:r>
            <a:r>
              <a:rPr sz="2500" b="1" spc="1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b="1" spc="-50" dirty="0">
                <a:solidFill>
                  <a:srgbClr val="205578"/>
                </a:solidFill>
                <a:latin typeface="Arial MT"/>
                <a:cs typeface="Arial MT"/>
              </a:rPr>
              <a:t>y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subvenciones</a:t>
            </a:r>
            <a:r>
              <a:rPr sz="2500" spc="12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que</a:t>
            </a:r>
            <a:r>
              <a:rPr sz="2500" spc="12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aporta</a:t>
            </a:r>
            <a:r>
              <a:rPr sz="2500" spc="12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el</a:t>
            </a:r>
            <a:r>
              <a:rPr sz="2500" spc="12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estado</a:t>
            </a:r>
            <a:r>
              <a:rPr sz="2500" spc="12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para</a:t>
            </a:r>
            <a:r>
              <a:rPr sz="2500" spc="12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realizar</a:t>
            </a:r>
            <a:r>
              <a:rPr sz="2500" spc="12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spc="-20" dirty="0">
                <a:solidFill>
                  <a:srgbClr val="205578"/>
                </a:solidFill>
                <a:latin typeface="Arial MT"/>
                <a:cs typeface="Arial MT"/>
              </a:rPr>
              <a:t>esta 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digitalización</a:t>
            </a:r>
            <a:r>
              <a:rPr sz="2500" spc="-7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con</a:t>
            </a:r>
            <a:r>
              <a:rPr sz="2500" spc="-65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mayor</a:t>
            </a:r>
            <a:r>
              <a:rPr sz="2500" spc="-70" dirty="0">
                <a:solidFill>
                  <a:srgbClr val="205578"/>
                </a:solidFill>
                <a:latin typeface="Arial MT"/>
                <a:cs typeface="Arial MT"/>
              </a:rPr>
              <a:t> </a:t>
            </a:r>
            <a:r>
              <a:rPr sz="2500" spc="-10" dirty="0" err="1">
                <a:solidFill>
                  <a:srgbClr val="205578"/>
                </a:solidFill>
                <a:latin typeface="Arial MT"/>
                <a:cs typeface="Arial MT"/>
              </a:rPr>
              <a:t>seguridad</a:t>
            </a:r>
            <a:r>
              <a:rPr sz="2500" spc="-10" dirty="0">
                <a:solidFill>
                  <a:srgbClr val="205578"/>
                </a:solidFill>
                <a:latin typeface="Arial MT"/>
                <a:cs typeface="Arial MT"/>
              </a:rPr>
              <a:t>.</a:t>
            </a:r>
            <a:r>
              <a:rPr lang="es-ES" sz="2500" spc="-10" dirty="0">
                <a:solidFill>
                  <a:srgbClr val="205578"/>
                </a:solidFill>
                <a:latin typeface="Arial MT"/>
                <a:cs typeface="Arial MT"/>
              </a:rPr>
              <a:t> (Kit digital, Cámara de Comercio, etc.)</a:t>
            </a:r>
            <a:endParaRPr sz="2500" dirty="0">
              <a:latin typeface="Arial MT"/>
              <a:cs typeface="Arial MT"/>
            </a:endParaRPr>
          </a:p>
          <a:p>
            <a:pPr marL="233679" marR="6350" indent="-221615" algn="just">
              <a:lnSpc>
                <a:spcPct val="139500"/>
              </a:lnSpc>
              <a:spcBef>
                <a:spcPts val="5"/>
              </a:spcBef>
              <a:buChar char="•"/>
              <a:tabLst>
                <a:tab pos="233679" algn="l"/>
              </a:tabLst>
            </a:pP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Uno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de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los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primeros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pasos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que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se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deben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dar</a:t>
            </a:r>
            <a:r>
              <a:rPr sz="2500" spc="20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spc="-20" dirty="0">
                <a:solidFill>
                  <a:srgbClr val="205578"/>
                </a:solidFill>
                <a:latin typeface="Arial MT"/>
                <a:cs typeface="Arial MT"/>
              </a:rPr>
              <a:t>para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empezar</a:t>
            </a:r>
            <a:r>
              <a:rPr sz="2500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en</a:t>
            </a:r>
            <a:r>
              <a:rPr sz="2500" spc="4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el</a:t>
            </a:r>
            <a:r>
              <a:rPr sz="2500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mundo</a:t>
            </a:r>
            <a:r>
              <a:rPr sz="2500" spc="4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online</a:t>
            </a:r>
            <a:r>
              <a:rPr sz="2500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dirty="0">
                <a:solidFill>
                  <a:srgbClr val="205578"/>
                </a:solidFill>
                <a:latin typeface="Arial MT"/>
                <a:cs typeface="Arial MT"/>
              </a:rPr>
              <a:t>es</a:t>
            </a:r>
            <a:r>
              <a:rPr sz="2500" spc="4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crear</a:t>
            </a:r>
            <a:r>
              <a:rPr sz="2500" b="1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una</a:t>
            </a:r>
            <a:r>
              <a:rPr sz="2500" b="1" spc="4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web</a:t>
            </a:r>
            <a:r>
              <a:rPr sz="2500" b="1" spc="40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dirty="0">
                <a:solidFill>
                  <a:srgbClr val="205578"/>
                </a:solidFill>
                <a:latin typeface="Arial MT"/>
                <a:cs typeface="Arial MT"/>
              </a:rPr>
              <a:t>de</a:t>
            </a:r>
            <a:r>
              <a:rPr sz="2500" b="1" spc="45" dirty="0">
                <a:solidFill>
                  <a:srgbClr val="205578"/>
                </a:solidFill>
                <a:latin typeface="Arial MT"/>
                <a:cs typeface="Arial MT"/>
              </a:rPr>
              <a:t>  </a:t>
            </a:r>
            <a:r>
              <a:rPr sz="2500" b="1" spc="-25" dirty="0">
                <a:solidFill>
                  <a:srgbClr val="205578"/>
                </a:solidFill>
                <a:latin typeface="Arial MT"/>
                <a:cs typeface="Arial MT"/>
              </a:rPr>
              <a:t>la</a:t>
            </a:r>
            <a:r>
              <a:rPr lang="es-ES" sz="2500" b="1" spc="-25" dirty="0">
                <a:solidFill>
                  <a:srgbClr val="205578"/>
                </a:solidFill>
                <a:latin typeface="Arial MT"/>
                <a:cs typeface="Arial MT"/>
              </a:rPr>
              <a:t> empresa</a:t>
            </a:r>
            <a:r>
              <a:rPr lang="es-ES" sz="2500" spc="-25" dirty="0">
                <a:solidFill>
                  <a:srgbClr val="205578"/>
                </a:solidFill>
                <a:latin typeface="Arial MT"/>
                <a:cs typeface="Arial MT"/>
              </a:rPr>
              <a:t> y/o comenzar a vender en diferentes marketplaces dependiendo del sector en el que esté especializada la pyme.</a:t>
            </a:r>
            <a:endParaRPr sz="25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321" y="1822807"/>
            <a:ext cx="4518582" cy="6769412"/>
          </a:xfrm>
          <a:prstGeom prst="rect">
            <a:avLst/>
          </a:prstGeom>
        </p:spPr>
      </p:pic>
      <p:sp>
        <p:nvSpPr>
          <p:cNvPr id="8" name="object 28">
            <a:extLst>
              <a:ext uri="{FF2B5EF4-FFF2-40B4-BE49-F238E27FC236}">
                <a16:creationId xmlns:a16="http://schemas.microsoft.com/office/drawing/2014/main" id="{CE25CA0A-F135-BDF0-C2C6-1581C6D57DA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77694" y="9481771"/>
            <a:ext cx="6096634" cy="659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 dirty="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648" y="1777851"/>
            <a:ext cx="11238552" cy="8006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hora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diseñar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estrategias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esencial: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endParaRPr sz="2400" dirty="0">
              <a:latin typeface="Arial MT"/>
              <a:cs typeface="Arial MT"/>
            </a:endParaRPr>
          </a:p>
          <a:p>
            <a:pPr marL="584200" marR="57150" indent="-233679" algn="just">
              <a:lnSpc>
                <a:spcPct val="157000"/>
              </a:lnSpc>
              <a:spcBef>
                <a:spcPts val="5"/>
              </a:spcBef>
              <a:buChar char="•"/>
              <a:tabLst>
                <a:tab pos="586105" algn="l"/>
              </a:tabLst>
            </a:pPr>
            <a:r>
              <a:rPr sz="2400" b="1" dirty="0">
                <a:latin typeface="Arial MT"/>
                <a:cs typeface="Arial MT"/>
              </a:rPr>
              <a:t>Definir</a:t>
            </a:r>
            <a:r>
              <a:rPr sz="2400" b="1" spc="58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los</a:t>
            </a:r>
            <a:r>
              <a:rPr sz="2400" b="1" spc="58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objetivos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5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Incrementar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ventas,</a:t>
            </a:r>
            <a:r>
              <a:rPr sz="2400" spc="5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fidelizar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5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clientela, 	</a:t>
            </a:r>
            <a:r>
              <a:rPr sz="2400" dirty="0">
                <a:latin typeface="Arial MT"/>
                <a:cs typeface="Arial MT"/>
              </a:rPr>
              <a:t>mejorar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imagen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marca,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entre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otras.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función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objetivo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 	</a:t>
            </a:r>
            <a:r>
              <a:rPr sz="2400" dirty="0">
                <a:latin typeface="Arial MT"/>
                <a:cs typeface="Arial MT"/>
              </a:rPr>
              <a:t>persiga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variará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estrategia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llevar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cabo.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584200" marR="51435" indent="-233679" algn="just">
              <a:lnSpc>
                <a:spcPct val="157000"/>
              </a:lnSpc>
              <a:buChar char="•"/>
              <a:tabLst>
                <a:tab pos="586105" algn="l"/>
              </a:tabLst>
            </a:pPr>
            <a:r>
              <a:rPr sz="2400" dirty="0">
                <a:latin typeface="Arial MT"/>
                <a:cs typeface="Arial MT"/>
              </a:rPr>
              <a:t>Identificar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cómo</a:t>
            </a:r>
            <a:r>
              <a:rPr sz="2400" b="1" spc="1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los</a:t>
            </a:r>
            <a:r>
              <a:rPr sz="2400" b="1" spc="14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cambios</a:t>
            </a:r>
            <a:r>
              <a:rPr sz="2400" b="1" spc="1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digitales</a:t>
            </a:r>
            <a:r>
              <a:rPr sz="2400" b="1" spc="1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pueden</a:t>
            </a:r>
            <a:r>
              <a:rPr sz="2400" b="1" spc="14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modificar</a:t>
            </a:r>
            <a:r>
              <a:rPr sz="2400" b="1" spc="1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hace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	</a:t>
            </a:r>
            <a:r>
              <a:rPr sz="2400" dirty="0">
                <a:latin typeface="Arial MT"/>
                <a:cs typeface="Arial MT"/>
              </a:rPr>
              <a:t>empresa.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Esto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evitará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pierda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tiempo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recursos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implementando 	</a:t>
            </a:r>
            <a:r>
              <a:rPr sz="2400" dirty="0">
                <a:latin typeface="Arial MT"/>
                <a:cs typeface="Arial MT"/>
              </a:rPr>
              <a:t>tecnología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realidad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proporcionará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nuevas</a:t>
            </a:r>
            <a:r>
              <a:rPr sz="2400" spc="434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ventajas 	</a:t>
            </a:r>
            <a:r>
              <a:rPr sz="2400" spc="-10" dirty="0" err="1">
                <a:latin typeface="Arial MT"/>
                <a:cs typeface="Arial MT"/>
              </a:rPr>
              <a:t>competitivas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584200" marR="55880" indent="-233679" algn="just">
              <a:lnSpc>
                <a:spcPct val="157000"/>
              </a:lnSpc>
              <a:buChar char="•"/>
              <a:tabLst>
                <a:tab pos="58610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partir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este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punto,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hay</a:t>
            </a:r>
            <a:r>
              <a:rPr sz="2400" spc="1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identificar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hallazgos,</a:t>
            </a:r>
            <a:r>
              <a:rPr sz="2400" spc="114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las </a:t>
            </a:r>
            <a:r>
              <a:rPr sz="2400" b="1" spc="-25" dirty="0">
                <a:latin typeface="Arial MT"/>
                <a:cs typeface="Arial MT"/>
              </a:rPr>
              <a:t>	</a:t>
            </a:r>
            <a:r>
              <a:rPr sz="2400" b="1" dirty="0">
                <a:latin typeface="Arial MT"/>
                <a:cs typeface="Arial MT"/>
              </a:rPr>
              <a:t>fortalezas,</a:t>
            </a:r>
            <a:r>
              <a:rPr sz="2400" b="1" spc="5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debilidades,</a:t>
            </a:r>
            <a:r>
              <a:rPr sz="2400" b="1" spc="5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oportunidades</a:t>
            </a:r>
            <a:r>
              <a:rPr sz="2400" b="1" spc="5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y</a:t>
            </a:r>
            <a:r>
              <a:rPr sz="2400" b="1" spc="5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amenazas</a:t>
            </a:r>
            <a:r>
              <a:rPr sz="2400" b="1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 err="1">
                <a:latin typeface="Arial MT"/>
                <a:cs typeface="Arial MT"/>
              </a:rPr>
              <a:t>este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spc="-10" dirty="0" err="1">
                <a:latin typeface="Arial MT"/>
                <a:cs typeface="Arial MT"/>
              </a:rPr>
              <a:t>contexto</a:t>
            </a:r>
            <a:r>
              <a:rPr lang="es-ES" sz="2400" spc="-10" dirty="0">
                <a:latin typeface="Arial MT"/>
                <a:cs typeface="Arial MT"/>
              </a:rPr>
              <a:t> digital con respecto a la organización.</a:t>
            </a:r>
            <a:endParaRPr sz="2400" dirty="0">
              <a:latin typeface="Arial MT"/>
              <a:cs typeface="Arial MT"/>
            </a:endParaRPr>
          </a:p>
          <a:p>
            <a:pPr marL="359410">
              <a:lnSpc>
                <a:spcPct val="100000"/>
              </a:lnSpc>
              <a:spcBef>
                <a:spcPts val="2625"/>
              </a:spcBef>
            </a:pPr>
            <a:endParaRPr sz="19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1564153"/>
            <a:ext cx="2886426" cy="7444222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B3AE590A-C522-2516-FFC7-97D4DDA2903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77694" y="9481771"/>
            <a:ext cx="6096634" cy="659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 dirty="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773" y="5487491"/>
            <a:ext cx="11778378" cy="34807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62105" y="2207320"/>
            <a:ext cx="14063344" cy="289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5585">
              <a:lnSpc>
                <a:spcPct val="157100"/>
              </a:lnSpc>
              <a:spcBef>
                <a:spcPts val="100"/>
              </a:spcBef>
              <a:buChar char="•"/>
              <a:tabLst>
                <a:tab pos="247650" algn="l"/>
              </a:tabLst>
            </a:pPr>
            <a:r>
              <a:rPr sz="2400" b="1" dirty="0">
                <a:latin typeface="Arial MT"/>
                <a:cs typeface="Arial MT"/>
              </a:rPr>
              <a:t>Definir</a:t>
            </a:r>
            <a:r>
              <a:rPr sz="2400" b="1" spc="1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el</a:t>
            </a:r>
            <a:r>
              <a:rPr sz="2400" b="1" spc="11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público</a:t>
            </a:r>
            <a:r>
              <a:rPr sz="2400" b="1" spc="10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objetivo.</a:t>
            </a:r>
            <a:r>
              <a:rPr sz="2400" b="1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Solo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conociendo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detalle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necesidades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intereses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personas</a:t>
            </a:r>
            <a:r>
              <a:rPr sz="2400" spc="1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dirigen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productos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establecer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buena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exitosa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estrategia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digital.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247650" marR="10160" indent="-235585">
              <a:lnSpc>
                <a:spcPct val="157100"/>
              </a:lnSpc>
              <a:buChar char="•"/>
              <a:tabLst>
                <a:tab pos="247650" algn="l"/>
              </a:tabLst>
            </a:pPr>
            <a:r>
              <a:rPr sz="2400" b="1" dirty="0">
                <a:latin typeface="Arial MT"/>
                <a:cs typeface="Arial MT"/>
              </a:rPr>
              <a:t>El</a:t>
            </a:r>
            <a:r>
              <a:rPr sz="2400" b="1" spc="-3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plan</a:t>
            </a:r>
            <a:r>
              <a:rPr sz="2400" b="1" spc="-3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establecido</a:t>
            </a:r>
            <a:r>
              <a:rPr sz="2400" b="1" spc="-3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tiene</a:t>
            </a:r>
            <a:r>
              <a:rPr sz="2400" b="1" spc="-3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que</a:t>
            </a:r>
            <a:r>
              <a:rPr sz="2400" b="1" spc="-3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ser</a:t>
            </a:r>
            <a:r>
              <a:rPr sz="2400" b="1" spc="-3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flexible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ya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ocasiones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requerirá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tenga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algún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cambio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o </a:t>
            </a:r>
            <a:r>
              <a:rPr sz="2400" spc="-10" dirty="0">
                <a:latin typeface="Arial MT"/>
                <a:cs typeface="Arial MT"/>
              </a:rPr>
              <a:t>reorientación.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46818" y="1027094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0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2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0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4" y="66757"/>
                  </a:lnTo>
                  <a:lnTo>
                    <a:pt x="15273754" y="109302"/>
                  </a:lnTo>
                  <a:lnTo>
                    <a:pt x="15273754" y="8234222"/>
                  </a:lnTo>
                  <a:lnTo>
                    <a:pt x="15265164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0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619829" y="2051276"/>
            <a:ext cx="3455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350" algn="l"/>
                <a:tab pos="2235835" algn="l"/>
              </a:tabLst>
            </a:pPr>
            <a:r>
              <a:rPr sz="2800" spc="-25" dirty="0">
                <a:latin typeface="Arial MT"/>
                <a:cs typeface="Arial MT"/>
              </a:rPr>
              <a:t>del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0" dirty="0">
                <a:latin typeface="Arial MT"/>
                <a:cs typeface="Arial MT"/>
              </a:rPr>
              <a:t>análisis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0" dirty="0">
                <a:latin typeface="Arial MT"/>
                <a:cs typeface="Arial MT"/>
              </a:rPr>
              <a:t>anterior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0690" y="2051276"/>
            <a:ext cx="2224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</a:tabLst>
            </a:pPr>
            <a:r>
              <a:rPr sz="2800" spc="-25" dirty="0">
                <a:latin typeface="Arial MT"/>
                <a:cs typeface="Arial MT"/>
              </a:rPr>
              <a:t>es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0" dirty="0">
                <a:latin typeface="Arial MT"/>
                <a:cs typeface="Arial MT"/>
              </a:rPr>
              <a:t>necesario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15883" y="2477996"/>
            <a:ext cx="1813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940" algn="l"/>
              </a:tabLst>
            </a:pPr>
            <a:r>
              <a:rPr sz="2800" spc="-25" dirty="0">
                <a:latin typeface="Arial MT"/>
                <a:cs typeface="Arial MT"/>
              </a:rPr>
              <a:t>el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0" dirty="0">
                <a:latin typeface="Arial MT"/>
                <a:cs typeface="Arial MT"/>
              </a:rPr>
              <a:t>proceso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50816" y="2477996"/>
            <a:ext cx="1122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485" algn="l"/>
              </a:tabLst>
            </a:pPr>
            <a:r>
              <a:rPr sz="2800" spc="-25" dirty="0">
                <a:latin typeface="Arial MT"/>
                <a:cs typeface="Arial MT"/>
              </a:rPr>
              <a:t>con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25" dirty="0">
                <a:latin typeface="Arial MT"/>
                <a:cs typeface="Arial MT"/>
              </a:rPr>
              <a:t>el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42191" y="2477996"/>
            <a:ext cx="27527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marR="5080" indent="-159385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 MT"/>
                <a:cs typeface="Arial MT"/>
              </a:rPr>
              <a:t>estratégicamente implementarán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6496" y="2904715"/>
            <a:ext cx="1547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acciones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20518" y="2904715"/>
            <a:ext cx="146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digitales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29133" y="2051276"/>
            <a:ext cx="133477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1175" algn="l"/>
                <a:tab pos="936625" algn="l"/>
              </a:tabLst>
            </a:pPr>
            <a:r>
              <a:rPr sz="2800" spc="-50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0" dirty="0">
                <a:latin typeface="Arial MT"/>
                <a:cs typeface="Arial MT"/>
              </a:rPr>
              <a:t>partir diseñar </a:t>
            </a:r>
            <a:r>
              <a:rPr sz="2800" spc="-20" dirty="0">
                <a:latin typeface="Arial MT"/>
                <a:cs typeface="Arial MT"/>
              </a:rPr>
              <a:t>cual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25" dirty="0">
                <a:latin typeface="Arial MT"/>
                <a:cs typeface="Arial MT"/>
              </a:rPr>
              <a:t>se </a:t>
            </a:r>
            <a:r>
              <a:rPr sz="2800" spc="-10" dirty="0">
                <a:latin typeface="Arial MT"/>
                <a:cs typeface="Arial MT"/>
              </a:rPr>
              <a:t>para: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2455" y="4184875"/>
            <a:ext cx="7468870" cy="3906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925" indent="-4032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15925" algn="l"/>
              </a:tabLst>
            </a:pPr>
            <a:r>
              <a:rPr sz="2800" dirty="0">
                <a:latin typeface="Calibri"/>
                <a:cs typeface="Calibri"/>
              </a:rPr>
              <a:t>Definir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canales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donde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mueven.</a:t>
            </a:r>
            <a:endParaRPr sz="2800" dirty="0">
              <a:latin typeface="Calibri"/>
              <a:cs typeface="Calibri"/>
            </a:endParaRPr>
          </a:p>
          <a:p>
            <a:pPr marL="415925" indent="-403225">
              <a:lnSpc>
                <a:spcPct val="100000"/>
              </a:lnSpc>
              <a:spcBef>
                <a:spcPts val="3360"/>
              </a:spcBef>
              <a:buFont typeface="Arial MT"/>
              <a:buChar char="•"/>
              <a:tabLst>
                <a:tab pos="415925" algn="l"/>
              </a:tabLst>
            </a:pPr>
            <a:r>
              <a:rPr sz="2800" dirty="0">
                <a:latin typeface="Calibri"/>
                <a:cs typeface="Calibri"/>
              </a:rPr>
              <a:t>Determinar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tiempos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y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recursos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invertir.</a:t>
            </a:r>
            <a:endParaRPr sz="2800" dirty="0">
              <a:latin typeface="Calibri"/>
              <a:cs typeface="Calibri"/>
            </a:endParaRPr>
          </a:p>
          <a:p>
            <a:pPr marL="416559" marR="5080" indent="-404495">
              <a:lnSpc>
                <a:spcPct val="100000"/>
              </a:lnSpc>
              <a:spcBef>
                <a:spcPts val="3359"/>
              </a:spcBef>
              <a:buFont typeface="Arial MT"/>
              <a:buChar char="•"/>
              <a:tabLst>
                <a:tab pos="416559" algn="l"/>
                <a:tab pos="1944370" algn="l"/>
                <a:tab pos="2474595" algn="l"/>
                <a:tab pos="4384675" algn="l"/>
                <a:tab pos="4887595" algn="l"/>
                <a:tab pos="5434330" algn="l"/>
              </a:tabLst>
            </a:pPr>
            <a:r>
              <a:rPr sz="2800" b="1" spc="-10" dirty="0">
                <a:latin typeface="Calibri"/>
                <a:cs typeface="Calibri"/>
              </a:rPr>
              <a:t>Satisfacer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las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necesidades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los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consumidores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cada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etapa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compra.</a:t>
            </a:r>
            <a:endParaRPr sz="2800" dirty="0">
              <a:latin typeface="Calibri"/>
              <a:cs typeface="Calibri"/>
            </a:endParaRPr>
          </a:p>
          <a:p>
            <a:pPr marL="416559" marR="12065" indent="-404495">
              <a:lnSpc>
                <a:spcPct val="100000"/>
              </a:lnSpc>
              <a:spcBef>
                <a:spcPts val="3360"/>
              </a:spcBef>
              <a:buFont typeface="Arial MT"/>
              <a:buChar char="•"/>
              <a:tabLst>
                <a:tab pos="416559" algn="l"/>
                <a:tab pos="1884680" algn="l"/>
                <a:tab pos="3467100" algn="l"/>
                <a:tab pos="4594860" algn="l"/>
                <a:tab pos="5019675" algn="l"/>
                <a:tab pos="6410325" algn="l"/>
                <a:tab pos="7195820" algn="l"/>
              </a:tabLst>
            </a:pPr>
            <a:r>
              <a:rPr sz="2800" b="1" spc="-10" dirty="0">
                <a:latin typeface="Calibri"/>
                <a:cs typeface="Calibri"/>
              </a:rPr>
              <a:t>Plantear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objetivos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reales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0" dirty="0">
                <a:latin typeface="Calibri"/>
                <a:cs typeface="Calibri"/>
              </a:rPr>
              <a:t>y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acordes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con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la </a:t>
            </a:r>
            <a:r>
              <a:rPr sz="2800" spc="-10" dirty="0">
                <a:latin typeface="Calibri"/>
                <a:cs typeface="Calibri"/>
              </a:rPr>
              <a:t>realidad.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74924" y="3402875"/>
            <a:ext cx="6081890" cy="4195734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311" y="1105943"/>
            <a:ext cx="14701295" cy="82694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46818" y="1027094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0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2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0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4" y="66757"/>
                  </a:lnTo>
                  <a:lnTo>
                    <a:pt x="15273754" y="109302"/>
                  </a:lnTo>
                  <a:lnTo>
                    <a:pt x="15273754" y="8234222"/>
                  </a:lnTo>
                  <a:lnTo>
                    <a:pt x="15265164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0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538496" y="2851056"/>
            <a:ext cx="2853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7925" algn="l"/>
                <a:tab pos="2477135" algn="l"/>
              </a:tabLst>
            </a:pPr>
            <a:r>
              <a:rPr sz="2800" spc="-20" dirty="0">
                <a:latin typeface="Calibri"/>
                <a:cs typeface="Calibri"/>
              </a:rPr>
              <a:t>KPIs</a:t>
            </a:r>
            <a:r>
              <a:rPr sz="2800" b="0" dirty="0">
                <a:latin typeface="Calibri"/>
                <a:cs typeface="Calibri"/>
              </a:rPr>
              <a:t>	</a:t>
            </a:r>
            <a:r>
              <a:rPr sz="2800" b="0" spc="-10" dirty="0">
                <a:latin typeface="Calibri"/>
                <a:cs typeface="Calibri"/>
              </a:rPr>
              <a:t>clave</a:t>
            </a:r>
            <a:r>
              <a:rPr sz="2800" b="0" dirty="0">
                <a:latin typeface="Calibri"/>
                <a:cs typeface="Calibri"/>
              </a:rPr>
              <a:t>	</a:t>
            </a:r>
            <a:r>
              <a:rPr sz="2800" b="0" spc="-25" dirty="0">
                <a:latin typeface="Calibri"/>
                <a:cs typeface="Calibri"/>
              </a:rPr>
              <a:t>de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77392" y="2851056"/>
            <a:ext cx="221996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 marR="5080" indent="-40449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16559" algn="l"/>
              </a:tabLst>
            </a:pPr>
            <a:r>
              <a:rPr sz="2800" spc="-10" dirty="0">
                <a:latin typeface="Calibri"/>
                <a:cs typeface="Calibri"/>
              </a:rPr>
              <a:t>Establecer desempeño.</a:t>
            </a:r>
            <a:endParaRPr sz="2800" dirty="0">
              <a:latin typeface="Calibri"/>
              <a:cs typeface="Calibri"/>
            </a:endParaRPr>
          </a:p>
          <a:p>
            <a:pPr marL="415925" indent="-403225">
              <a:lnSpc>
                <a:spcPct val="100000"/>
              </a:lnSpc>
              <a:spcBef>
                <a:spcPts val="3359"/>
              </a:spcBef>
              <a:buFont typeface="Arial MT"/>
              <a:buChar char="•"/>
              <a:tabLst>
                <a:tab pos="415925" algn="l"/>
                <a:tab pos="1687830" algn="l"/>
              </a:tabLst>
            </a:pPr>
            <a:r>
              <a:rPr sz="2800" b="1" spc="-10" dirty="0">
                <a:latin typeface="Calibri"/>
                <a:cs typeface="Calibri"/>
              </a:rPr>
              <a:t>Evaluar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25" dirty="0">
                <a:latin typeface="Calibri"/>
                <a:cs typeface="Calibri"/>
              </a:rPr>
              <a:t>los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80162" y="4131216"/>
            <a:ext cx="3002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1645" algn="l"/>
                <a:tab pos="2313940" algn="l"/>
              </a:tabLst>
            </a:pPr>
            <a:r>
              <a:rPr sz="2800" b="1" spc="-10" dirty="0">
                <a:latin typeface="Calibri"/>
                <a:cs typeface="Calibri"/>
              </a:rPr>
              <a:t>resultados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cada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81270" y="4557936"/>
            <a:ext cx="487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una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acciones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emprendidas.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77392" y="5411375"/>
            <a:ext cx="42740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925" indent="-4032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15925" algn="l"/>
                <a:tab pos="2312035" algn="l"/>
              </a:tabLst>
            </a:pPr>
            <a:r>
              <a:rPr sz="2800" b="1" spc="-10" dirty="0">
                <a:latin typeface="Calibri"/>
                <a:cs typeface="Calibri"/>
              </a:rPr>
              <a:t>Realizar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10" dirty="0">
                <a:latin typeface="Calibri"/>
                <a:cs typeface="Calibri"/>
              </a:rPr>
              <a:t>aquellos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1270" y="5838095"/>
            <a:ext cx="26276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correspondientes,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30824" y="5411375"/>
            <a:ext cx="146080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/>
                <a:cs typeface="Calibri"/>
              </a:rPr>
              <a:t>ajustes</a:t>
            </a:r>
            <a:endParaRPr sz="2800" b="1" dirty="0">
              <a:latin typeface="Calibri"/>
              <a:cs typeface="Calibri"/>
            </a:endParaRPr>
          </a:p>
          <a:p>
            <a:pPr marR="8890" algn="r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para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1270" y="6264815"/>
            <a:ext cx="49161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aprovechar</a:t>
            </a:r>
            <a:r>
              <a:rPr sz="2800" spc="62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al</a:t>
            </a:r>
            <a:r>
              <a:rPr sz="2800" spc="63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máximo</a:t>
            </a:r>
            <a:r>
              <a:rPr sz="2800" spc="630" dirty="0">
                <a:latin typeface="Calibri"/>
                <a:cs typeface="Calibri"/>
              </a:rPr>
              <a:t>   </a:t>
            </a:r>
            <a:r>
              <a:rPr sz="2800" spc="-25" dirty="0">
                <a:latin typeface="Calibri"/>
                <a:cs typeface="Calibri"/>
              </a:rPr>
              <a:t>las </a:t>
            </a:r>
            <a:r>
              <a:rPr sz="2800" dirty="0">
                <a:latin typeface="Calibri"/>
                <a:cs typeface="Calibri"/>
              </a:rPr>
              <a:t>oportunidades</a:t>
            </a:r>
            <a:r>
              <a:rPr sz="2800" spc="43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que</a:t>
            </a:r>
            <a:r>
              <a:rPr sz="2800" spc="4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</a:t>
            </a:r>
            <a:r>
              <a:rPr sz="2800" spc="4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presenten </a:t>
            </a:r>
            <a:r>
              <a:rPr sz="2800" dirty="0">
                <a:latin typeface="Calibri"/>
                <a:cs typeface="Calibri"/>
              </a:rPr>
              <a:t>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cada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etapa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proceso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01426" y="3136614"/>
            <a:ext cx="7620000" cy="4238624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5326" y="1050653"/>
              <a:ext cx="15624810" cy="8343900"/>
            </a:xfrm>
            <a:custGeom>
              <a:avLst/>
              <a:gdLst/>
              <a:ahLst/>
              <a:cxnLst/>
              <a:rect l="l" t="t" r="r" b="b"/>
              <a:pathLst>
                <a:path w="15624810" h="8343900">
                  <a:moveTo>
                    <a:pt x="15517359" y="8343524"/>
                  </a:moveTo>
                  <a:lnTo>
                    <a:pt x="106850" y="8343524"/>
                  </a:lnTo>
                  <a:lnTo>
                    <a:pt x="85908" y="8341452"/>
                  </a:lnTo>
                  <a:lnTo>
                    <a:pt x="47570" y="8325571"/>
                  </a:lnTo>
                  <a:lnTo>
                    <a:pt x="17951" y="8295954"/>
                  </a:lnTo>
                  <a:lnTo>
                    <a:pt x="2071" y="8257616"/>
                  </a:lnTo>
                  <a:lnTo>
                    <a:pt x="0" y="8236674"/>
                  </a:lnTo>
                  <a:lnTo>
                    <a:pt x="0" y="106850"/>
                  </a:lnTo>
                  <a:lnTo>
                    <a:pt x="8132" y="65961"/>
                  </a:lnTo>
                  <a:lnTo>
                    <a:pt x="31296" y="31297"/>
                  </a:lnTo>
                  <a:lnTo>
                    <a:pt x="65961" y="8132"/>
                  </a:lnTo>
                  <a:lnTo>
                    <a:pt x="106850" y="0"/>
                  </a:lnTo>
                  <a:lnTo>
                    <a:pt x="15517359" y="0"/>
                  </a:lnTo>
                  <a:lnTo>
                    <a:pt x="15558249" y="8132"/>
                  </a:lnTo>
                  <a:lnTo>
                    <a:pt x="15592913" y="31297"/>
                  </a:lnTo>
                  <a:lnTo>
                    <a:pt x="15616076" y="65961"/>
                  </a:lnTo>
                  <a:lnTo>
                    <a:pt x="15624211" y="106850"/>
                  </a:lnTo>
                  <a:lnTo>
                    <a:pt x="15624211" y="8236674"/>
                  </a:lnTo>
                  <a:lnTo>
                    <a:pt x="15616076" y="8277563"/>
                  </a:lnTo>
                  <a:lnTo>
                    <a:pt x="15592913" y="8312228"/>
                  </a:lnTo>
                  <a:lnTo>
                    <a:pt x="15558249" y="8335390"/>
                  </a:lnTo>
                  <a:lnTo>
                    <a:pt x="15517359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890515" y="987343"/>
            <a:ext cx="11613874" cy="8326574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2400" b="1" dirty="0">
                <a:latin typeface="Arial MT"/>
                <a:cs typeface="Arial MT"/>
              </a:rPr>
              <a:t>¿Qué</a:t>
            </a:r>
            <a:r>
              <a:rPr sz="2400" b="1" spc="-6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factores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de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Arial MT"/>
                <a:cs typeface="Arial MT"/>
              </a:rPr>
              <a:t>crecimiento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aportan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las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estrategias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digitales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a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las</a:t>
            </a:r>
            <a:r>
              <a:rPr sz="2400" b="1" spc="-55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Arial MT"/>
                <a:cs typeface="Arial MT"/>
              </a:rPr>
              <a:t>PYMES?</a:t>
            </a:r>
            <a:endParaRPr sz="2400" b="1" dirty="0">
              <a:latin typeface="Arial MT"/>
              <a:cs typeface="Arial MT"/>
            </a:endParaRPr>
          </a:p>
          <a:p>
            <a:pPr marL="573405" indent="-234950">
              <a:lnSpc>
                <a:spcPct val="100000"/>
              </a:lnSpc>
              <a:spcBef>
                <a:spcPts val="1645"/>
              </a:spcBef>
              <a:buChar char="•"/>
              <a:tabLst>
                <a:tab pos="573405" algn="l"/>
              </a:tabLst>
            </a:pP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Desarrollo</a:t>
            </a:r>
            <a:r>
              <a:rPr sz="2400" b="1" spc="-120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acelerado</a:t>
            </a:r>
            <a:r>
              <a:rPr sz="2400" b="1" spc="-114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de</a:t>
            </a:r>
            <a:r>
              <a:rPr sz="2400" b="1" spc="-114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rgbClr val="60C6CE"/>
                </a:solidFill>
                <a:latin typeface="Arial MT"/>
                <a:cs typeface="Arial MT"/>
              </a:rPr>
              <a:t>productos</a:t>
            </a:r>
            <a:endParaRPr sz="2400" b="1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Clr>
                <a:srgbClr val="60C6CE"/>
              </a:buClr>
              <a:buFont typeface="Arial MT"/>
              <a:buChar char="•"/>
            </a:pPr>
            <a:endParaRPr sz="2400" dirty="0">
              <a:latin typeface="Arial MT"/>
              <a:cs typeface="Arial MT"/>
            </a:endParaRPr>
          </a:p>
          <a:p>
            <a:pPr marL="12700" marR="5715" indent="634365" algn="just">
              <a:lnSpc>
                <a:spcPct val="157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De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acuerdo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informe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publicado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por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Economist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Intelligence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Unit,</a:t>
            </a:r>
            <a:r>
              <a:rPr sz="2400" spc="2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el </a:t>
            </a:r>
            <a:r>
              <a:rPr sz="2400" dirty="0">
                <a:latin typeface="Arial MT"/>
                <a:cs typeface="Arial MT"/>
              </a:rPr>
              <a:t>25%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ejecutivos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negocios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han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notado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gran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impacto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8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spc="-10" dirty="0">
                <a:latin typeface="Arial MT"/>
                <a:cs typeface="Arial MT"/>
              </a:rPr>
              <a:t>transformación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aceleración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desarrollo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productos.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400" dirty="0">
              <a:latin typeface="Arial MT"/>
              <a:cs typeface="Arial MT"/>
            </a:endParaRPr>
          </a:p>
          <a:p>
            <a:pPr marL="573405" indent="-234950">
              <a:lnSpc>
                <a:spcPct val="100000"/>
              </a:lnSpc>
              <a:buChar char="•"/>
              <a:tabLst>
                <a:tab pos="573405" algn="l"/>
              </a:tabLst>
            </a:pPr>
            <a:r>
              <a:rPr sz="2400" b="1" spc="-10" dirty="0">
                <a:solidFill>
                  <a:srgbClr val="60C6CE"/>
                </a:solidFill>
                <a:latin typeface="Arial MT"/>
                <a:cs typeface="Arial MT"/>
              </a:rPr>
              <a:t>Transacciones</a:t>
            </a:r>
            <a:r>
              <a:rPr sz="2400" b="1" spc="-8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en</a:t>
            </a:r>
            <a:r>
              <a:rPr sz="2400" b="1" spc="-8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tiempo</a:t>
            </a:r>
            <a:r>
              <a:rPr sz="2400" b="1" spc="-8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spc="-20" dirty="0">
                <a:solidFill>
                  <a:srgbClr val="60C6CE"/>
                </a:solidFill>
                <a:latin typeface="Arial MT"/>
                <a:cs typeface="Arial MT"/>
              </a:rPr>
              <a:t>real</a:t>
            </a:r>
            <a:endParaRPr sz="2400" b="1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764"/>
              </a:spcBef>
            </a:pPr>
            <a:endParaRPr sz="2400" dirty="0">
              <a:latin typeface="Arial MT"/>
              <a:cs typeface="Arial MT"/>
            </a:endParaRPr>
          </a:p>
          <a:p>
            <a:pPr marL="12700" marR="5080" indent="658495" algn="just">
              <a:lnSpc>
                <a:spcPct val="157000"/>
              </a:lnSpc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estrategia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materializa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principio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disponibilidad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las</a:t>
            </a:r>
            <a:r>
              <a:rPr sz="2400" b="1" spc="12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24</a:t>
            </a:r>
            <a:r>
              <a:rPr sz="2400" b="1" spc="125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Arial MT"/>
                <a:cs typeface="Arial MT"/>
              </a:rPr>
              <a:t>horas, </a:t>
            </a:r>
            <a:r>
              <a:rPr sz="2400" b="1" dirty="0">
                <a:latin typeface="Arial MT"/>
                <a:cs typeface="Arial MT"/>
              </a:rPr>
              <a:t>los</a:t>
            </a:r>
            <a:r>
              <a:rPr sz="2400" b="1" spc="49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7</a:t>
            </a:r>
            <a:r>
              <a:rPr sz="2400" b="1" spc="49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días</a:t>
            </a:r>
            <a:r>
              <a:rPr sz="2400" b="1" spc="49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de</a:t>
            </a:r>
            <a:r>
              <a:rPr sz="2400" b="1" spc="49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la</a:t>
            </a:r>
            <a:r>
              <a:rPr sz="2400" b="1" spc="49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semana.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Gracias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tecnologías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actuales,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empresas </a:t>
            </a:r>
            <a:r>
              <a:rPr sz="2400" dirty="0">
                <a:latin typeface="Arial MT"/>
                <a:cs typeface="Arial MT"/>
              </a:rPr>
              <a:t>cuentan</a:t>
            </a:r>
            <a:r>
              <a:rPr sz="2400" spc="2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herramientas</a:t>
            </a:r>
            <a:r>
              <a:rPr sz="2400" b="1" spc="2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más</a:t>
            </a:r>
            <a:r>
              <a:rPr sz="2400" b="1" spc="204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simples</a:t>
            </a:r>
            <a:r>
              <a:rPr sz="2400" b="1" spc="204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y</a:t>
            </a:r>
            <a:r>
              <a:rPr sz="2400" b="1" spc="2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accesibles</a:t>
            </a:r>
            <a:r>
              <a:rPr sz="2400" b="1" spc="20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2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análisis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spc="-50" dirty="0">
                <a:latin typeface="Arial MT"/>
                <a:cs typeface="Arial MT"/>
              </a:rPr>
              <a:t>y </a:t>
            </a:r>
            <a:r>
              <a:rPr sz="2400" dirty="0">
                <a:latin typeface="Arial MT"/>
                <a:cs typeface="Arial MT"/>
              </a:rPr>
              <a:t>almacenamiento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datos.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Esto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permite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compras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utilización</a:t>
            </a:r>
            <a:r>
              <a:rPr sz="2400" spc="4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de </a:t>
            </a:r>
            <a:r>
              <a:rPr sz="2400" dirty="0">
                <a:latin typeface="Arial MT"/>
                <a:cs typeface="Arial MT"/>
              </a:rPr>
              <a:t>servicios</a:t>
            </a:r>
            <a:r>
              <a:rPr sz="2400" spc="3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realicen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forma</a:t>
            </a:r>
            <a:r>
              <a:rPr sz="2400" spc="3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cómoda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conveniente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3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línea,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tan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solo</a:t>
            </a:r>
            <a:r>
              <a:rPr lang="es-ES" sz="2400" spc="-20" dirty="0">
                <a:latin typeface="Arial MT"/>
                <a:cs typeface="Arial MT"/>
              </a:rPr>
              <a:t> unos pocos clics.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60598" y="3389395"/>
            <a:ext cx="2785527" cy="4541472"/>
          </a:xfrm>
          <a:prstGeom prst="rect">
            <a:avLst/>
          </a:prstGeom>
        </p:spPr>
      </p:pic>
      <p:sp>
        <p:nvSpPr>
          <p:cNvPr id="23" name="object 28">
            <a:extLst>
              <a:ext uri="{FF2B5EF4-FFF2-40B4-BE49-F238E27FC236}">
                <a16:creationId xmlns:a16="http://schemas.microsoft.com/office/drawing/2014/main" id="{637B7797-17E3-A982-C870-319224CD09C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77694" y="9481771"/>
            <a:ext cx="6096634" cy="659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 dirty="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0" y="4305300"/>
            <a:ext cx="3267425" cy="2524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38496" y="1182831"/>
            <a:ext cx="12182862" cy="1408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57100"/>
              </a:lnSpc>
              <a:spcBef>
                <a:spcPts val="100"/>
              </a:spcBef>
              <a:tabLst>
                <a:tab pos="1014094" algn="l"/>
                <a:tab pos="2300605" algn="l"/>
                <a:tab pos="2840990" algn="l"/>
                <a:tab pos="4600575" algn="l"/>
                <a:tab pos="5835650" algn="l"/>
                <a:tab pos="6427470" algn="l"/>
                <a:tab pos="8119745" algn="l"/>
                <a:tab pos="9439910" algn="l"/>
                <a:tab pos="9811385" algn="l"/>
              </a:tabLst>
            </a:pPr>
            <a:r>
              <a:rPr sz="2400" spc="-20" dirty="0">
                <a:latin typeface="Arial MT"/>
                <a:cs typeface="Arial MT"/>
              </a:rPr>
              <a:t>¿Qué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factores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de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crecimiento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aportan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las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estrategias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digitales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las</a:t>
            </a:r>
            <a:r>
              <a:rPr lang="es-ES"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PYMES?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D9222C2-0AB8-0D5D-7652-E53648DF1E0E}"/>
              </a:ext>
            </a:extLst>
          </p:cNvPr>
          <p:cNvSpPr txBox="1"/>
          <p:nvPr/>
        </p:nvSpPr>
        <p:spPr>
          <a:xfrm>
            <a:off x="1842507" y="1886967"/>
            <a:ext cx="10963662" cy="651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endParaRPr sz="2400" dirty="0">
              <a:latin typeface="Arial MT"/>
              <a:cs typeface="Arial MT"/>
            </a:endParaRPr>
          </a:p>
          <a:p>
            <a:pPr marL="611505" indent="-234950">
              <a:lnSpc>
                <a:spcPct val="100000"/>
              </a:lnSpc>
              <a:buChar char="•"/>
              <a:tabLst>
                <a:tab pos="611505" algn="l"/>
              </a:tabLst>
            </a:pP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Aumento</a:t>
            </a:r>
            <a:r>
              <a:rPr sz="2400" b="1" spc="-6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de</a:t>
            </a:r>
            <a:r>
              <a:rPr sz="2400" b="1" spc="-6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la</a:t>
            </a:r>
            <a:r>
              <a:rPr sz="2400" b="1" spc="-6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cuota</a:t>
            </a:r>
            <a:r>
              <a:rPr sz="2400" b="1" spc="-60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de</a:t>
            </a:r>
            <a:r>
              <a:rPr sz="2400" b="1" spc="-6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rgbClr val="60C6CE"/>
                </a:solidFill>
                <a:latin typeface="Arial MT"/>
                <a:cs typeface="Arial MT"/>
              </a:rPr>
              <a:t>mercado</a:t>
            </a:r>
            <a:endParaRPr sz="2400" b="1" dirty="0">
              <a:latin typeface="Arial MT"/>
              <a:cs typeface="Arial MT"/>
            </a:endParaRPr>
          </a:p>
          <a:p>
            <a:pPr marL="50800" marR="19050" indent="542925" algn="just">
              <a:lnSpc>
                <a:spcPct val="157100"/>
              </a:lnSpc>
            </a:pPr>
            <a:r>
              <a:rPr sz="2400" dirty="0">
                <a:latin typeface="Arial MT"/>
                <a:cs typeface="Arial MT"/>
              </a:rPr>
              <a:t>Al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invertir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transformación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digital,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expertos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publicidad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han </a:t>
            </a:r>
            <a:r>
              <a:rPr sz="2400" dirty="0">
                <a:latin typeface="Arial MT"/>
                <a:cs typeface="Arial MT"/>
              </a:rPr>
              <a:t>observado</a:t>
            </a:r>
            <a:r>
              <a:rPr sz="2400" spc="135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un</a:t>
            </a:r>
            <a:r>
              <a:rPr sz="2400" b="1" spc="1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retorno</a:t>
            </a:r>
            <a:r>
              <a:rPr sz="2400" b="1" spc="135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sostenido</a:t>
            </a:r>
            <a:r>
              <a:rPr sz="2400" b="1" spc="1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de</a:t>
            </a:r>
            <a:r>
              <a:rPr sz="2400" b="1" spc="1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la</a:t>
            </a:r>
            <a:r>
              <a:rPr sz="2400" b="1" spc="135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inversión</a:t>
            </a:r>
            <a:r>
              <a:rPr sz="2400" b="1" spc="1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debido</a:t>
            </a:r>
            <a:r>
              <a:rPr sz="2400" spc="1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3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4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mayor </a:t>
            </a:r>
            <a:r>
              <a:rPr sz="2400" dirty="0">
                <a:latin typeface="Arial MT"/>
                <a:cs typeface="Arial MT"/>
              </a:rPr>
              <a:t>eficiencia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satisfacer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necesidades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clientes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garantizar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spc="-10" dirty="0">
                <a:latin typeface="Arial MT"/>
                <a:cs typeface="Arial MT"/>
              </a:rPr>
              <a:t>satisfacción.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2400" b="1" dirty="0">
              <a:latin typeface="Arial MT"/>
              <a:cs typeface="Arial MT"/>
            </a:endParaRPr>
          </a:p>
          <a:p>
            <a:pPr marL="611505" indent="-234950">
              <a:lnSpc>
                <a:spcPct val="100000"/>
              </a:lnSpc>
              <a:buChar char="•"/>
              <a:tabLst>
                <a:tab pos="611505" algn="l"/>
              </a:tabLst>
            </a:pPr>
            <a:r>
              <a:rPr sz="2400" b="1" dirty="0">
                <a:solidFill>
                  <a:srgbClr val="60C6CE"/>
                </a:solidFill>
                <a:latin typeface="Arial MT"/>
                <a:cs typeface="Arial MT"/>
              </a:rPr>
              <a:t>Mayores</a:t>
            </a:r>
            <a:r>
              <a:rPr sz="2400" b="1" spc="-100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dirty="0" err="1">
                <a:solidFill>
                  <a:srgbClr val="60C6CE"/>
                </a:solidFill>
                <a:latin typeface="Arial MT"/>
                <a:cs typeface="Arial MT"/>
              </a:rPr>
              <a:t>ingresos</a:t>
            </a:r>
            <a:r>
              <a:rPr sz="2400" b="1" spc="-9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2400" b="1" spc="-10" dirty="0" err="1">
                <a:solidFill>
                  <a:srgbClr val="60C6CE"/>
                </a:solidFill>
                <a:latin typeface="Arial MT"/>
                <a:cs typeface="Arial MT"/>
              </a:rPr>
              <a:t>económicos</a:t>
            </a:r>
            <a:endParaRPr sz="2400" b="1" dirty="0">
              <a:latin typeface="Arial MT"/>
              <a:cs typeface="Arial MT"/>
            </a:endParaRPr>
          </a:p>
          <a:p>
            <a:pPr marL="50800" marR="19685" indent="657225" algn="just">
              <a:lnSpc>
                <a:spcPct val="157100"/>
              </a:lnSpc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beneficios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anteriormente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mencionados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tienen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impacto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directo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3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crecimiento</a:t>
            </a:r>
            <a:r>
              <a:rPr sz="2400" b="1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de</a:t>
            </a:r>
            <a:r>
              <a:rPr sz="2400" b="1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los</a:t>
            </a:r>
            <a:r>
              <a:rPr sz="2400" b="1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ingresos</a:t>
            </a:r>
            <a:r>
              <a:rPr sz="2400" b="1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de</a:t>
            </a:r>
            <a:r>
              <a:rPr sz="2400" b="1" spc="30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su</a:t>
            </a:r>
            <a:r>
              <a:rPr sz="2400" b="1" spc="305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negocio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23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3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invertir</a:t>
            </a:r>
            <a:r>
              <a:rPr sz="2400" spc="30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en </a:t>
            </a:r>
            <a:r>
              <a:rPr sz="2400" dirty="0">
                <a:latin typeface="Arial MT"/>
                <a:cs typeface="Arial MT"/>
              </a:rPr>
              <a:t>digitalización,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oportunidades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aumentar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59" dirty="0">
                <a:latin typeface="Arial MT"/>
                <a:cs typeface="Arial MT"/>
              </a:rPr>
              <a:t>  </a:t>
            </a:r>
            <a:r>
              <a:rPr sz="2400" dirty="0" err="1">
                <a:latin typeface="Arial MT"/>
                <a:cs typeface="Arial MT"/>
              </a:rPr>
              <a:t>ganancias</a:t>
            </a:r>
            <a:r>
              <a:rPr sz="2400" spc="46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son</a:t>
            </a:r>
            <a:r>
              <a:rPr lang="es-ES" sz="2400" spc="-25" dirty="0">
                <a:latin typeface="Arial MT"/>
                <a:cs typeface="Arial MT"/>
              </a:rPr>
              <a:t> virtualmente ilimitadas.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0586" y="1725302"/>
            <a:ext cx="8109584" cy="6809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indent="-136525">
              <a:lnSpc>
                <a:spcPct val="100000"/>
              </a:lnSpc>
              <a:spcBef>
                <a:spcPts val="100"/>
              </a:spcBef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solidFill>
                  <a:srgbClr val="E4B829"/>
                </a:solidFill>
                <a:latin typeface="Calibri"/>
                <a:cs typeface="Calibri"/>
              </a:rPr>
              <a:t>Amenazas</a:t>
            </a:r>
            <a:r>
              <a:rPr sz="2800" b="1" spc="-50" dirty="0">
                <a:solidFill>
                  <a:srgbClr val="E4B8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4B829"/>
                </a:solidFill>
                <a:latin typeface="Calibri"/>
                <a:cs typeface="Calibri"/>
              </a:rPr>
              <a:t>y</a:t>
            </a:r>
            <a:r>
              <a:rPr sz="2800" b="1" spc="-50" dirty="0">
                <a:solidFill>
                  <a:srgbClr val="E4B8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4B829"/>
                </a:solidFill>
                <a:latin typeface="Calibri"/>
                <a:cs typeface="Calibri"/>
              </a:rPr>
              <a:t>oportunidades</a:t>
            </a:r>
            <a:r>
              <a:rPr sz="2800" b="1" spc="-50" dirty="0">
                <a:solidFill>
                  <a:srgbClr val="E4B8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4B829"/>
                </a:solidFill>
                <a:latin typeface="Calibri"/>
                <a:cs typeface="Calibri"/>
              </a:rPr>
              <a:t>de</a:t>
            </a:r>
            <a:r>
              <a:rPr sz="2800" b="1" spc="-50" dirty="0">
                <a:solidFill>
                  <a:srgbClr val="E4B82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E4B829"/>
                </a:solidFill>
                <a:latin typeface="Calibri"/>
                <a:cs typeface="Calibri"/>
              </a:rPr>
              <a:t>la</a:t>
            </a:r>
            <a:r>
              <a:rPr sz="2800" b="1" spc="-50" dirty="0">
                <a:solidFill>
                  <a:srgbClr val="E4B82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4B829"/>
                </a:solidFill>
                <a:latin typeface="Calibri"/>
                <a:cs typeface="Calibri"/>
              </a:rPr>
              <a:t>digitalización.</a:t>
            </a:r>
            <a:endParaRPr sz="2800" b="1" dirty="0">
              <a:latin typeface="Calibri"/>
              <a:cs typeface="Calibri"/>
            </a:endParaRPr>
          </a:p>
          <a:p>
            <a:pPr marL="137160" marR="5080" algn="just">
              <a:lnSpc>
                <a:spcPct val="100000"/>
              </a:lnSpc>
              <a:spcBef>
                <a:spcPts val="3375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40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digitalización</a:t>
            </a:r>
            <a:r>
              <a:rPr sz="2400" spc="4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40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4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pequeña</a:t>
            </a:r>
            <a:r>
              <a:rPr sz="2400" spc="4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40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mediana</a:t>
            </a:r>
            <a:r>
              <a:rPr sz="2400" spc="4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aún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comenzado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vender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online</a:t>
            </a:r>
            <a:r>
              <a:rPr sz="2400" spc="3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39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traer </a:t>
            </a:r>
            <a:r>
              <a:rPr sz="2400" dirty="0">
                <a:latin typeface="Arial MT"/>
                <a:cs typeface="Arial MT"/>
              </a:rPr>
              <a:t>muchas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60C6CE"/>
                </a:solidFill>
                <a:latin typeface="Arial"/>
                <a:cs typeface="Arial"/>
              </a:rPr>
              <a:t>oportunidades</a:t>
            </a:r>
            <a:r>
              <a:rPr sz="2400" b="1" spc="-65" dirty="0">
                <a:solidFill>
                  <a:srgbClr val="60C6CE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compañía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como,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ejemplo: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 b="1" dirty="0">
              <a:latin typeface="Arial MT"/>
              <a:cs typeface="Arial MT"/>
            </a:endParaRPr>
          </a:p>
          <a:p>
            <a:pPr marL="136525" indent="-119380">
              <a:lnSpc>
                <a:spcPct val="100000"/>
              </a:lnSpc>
              <a:buSzPct val="95833"/>
              <a:buFont typeface="Arial"/>
              <a:buChar char="•"/>
              <a:tabLst>
                <a:tab pos="136525" algn="l"/>
              </a:tabLst>
            </a:pPr>
            <a:r>
              <a:rPr sz="2400" b="1" spc="-10" dirty="0">
                <a:latin typeface="Calibri"/>
                <a:cs typeface="Calibri"/>
              </a:rPr>
              <a:t>Mejora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rentabilidad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eficiencia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empresarial</a:t>
            </a:r>
            <a:endParaRPr sz="2400" b="1" dirty="0">
              <a:latin typeface="Calibri"/>
              <a:cs typeface="Calibri"/>
            </a:endParaRPr>
          </a:p>
          <a:p>
            <a:pPr marL="136525" indent="-119380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36525" algn="l"/>
              </a:tabLst>
            </a:pPr>
            <a:r>
              <a:rPr sz="2400" b="1" dirty="0">
                <a:latin typeface="Calibri"/>
                <a:cs typeface="Calibri"/>
              </a:rPr>
              <a:t>Fomento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lealtad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clientes</a:t>
            </a:r>
            <a:endParaRPr sz="2400" b="1" dirty="0">
              <a:latin typeface="Calibri"/>
              <a:cs typeface="Calibri"/>
            </a:endParaRPr>
          </a:p>
          <a:p>
            <a:pPr marL="136525" indent="-119380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36525" algn="l"/>
              </a:tabLst>
            </a:pPr>
            <a:r>
              <a:rPr sz="2400" b="1" dirty="0">
                <a:latin typeface="Calibri"/>
                <a:cs typeface="Calibri"/>
              </a:rPr>
              <a:t>Nueva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cartera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clientes</a:t>
            </a:r>
            <a:endParaRPr sz="2400" b="1" dirty="0">
              <a:latin typeface="Calibri"/>
              <a:cs typeface="Calibri"/>
            </a:endParaRPr>
          </a:p>
          <a:p>
            <a:pPr marL="137160" marR="34925" indent="-120014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37160" algn="l"/>
              </a:tabLst>
            </a:pPr>
            <a:r>
              <a:rPr sz="2400" b="1" dirty="0">
                <a:latin typeface="Calibri"/>
                <a:cs typeface="Calibri"/>
              </a:rPr>
              <a:t>Branding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(imagen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pública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11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marca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11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empresa)</a:t>
            </a:r>
            <a:r>
              <a:rPr sz="2400" b="1" spc="10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:</a:t>
            </a:r>
            <a:r>
              <a:rPr sz="2400" b="1" spc="13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Al </a:t>
            </a:r>
            <a:r>
              <a:rPr sz="2400" dirty="0">
                <a:latin typeface="Calibri"/>
                <a:cs typeface="Calibri"/>
              </a:rPr>
              <a:t>digitalizarse,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obtiene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reputación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su </a:t>
            </a:r>
            <a:r>
              <a:rPr sz="2400" dirty="0">
                <a:latin typeface="Calibri"/>
                <a:cs typeface="Calibri"/>
              </a:rPr>
              <a:t>vez,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posicionamiento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marca.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mismo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tiempo, </a:t>
            </a:r>
            <a:r>
              <a:rPr sz="2400" dirty="0">
                <a:latin typeface="Calibri"/>
                <a:cs typeface="Calibri"/>
              </a:rPr>
              <a:t>nos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establecer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sinergias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colaboraciones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estratégicas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alianzas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sean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nuestro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mismo sector.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2378" y="2882768"/>
            <a:ext cx="5889750" cy="46844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5102" y="1708815"/>
            <a:ext cx="8836025" cy="697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4604" indent="-118110" algn="just">
              <a:lnSpc>
                <a:spcPct val="100000"/>
              </a:lnSpc>
              <a:spcBef>
                <a:spcPts val="100"/>
              </a:spcBef>
              <a:buSzPct val="93750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Optimización</a:t>
            </a:r>
            <a:r>
              <a:rPr sz="2400" b="1" spc="4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4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4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interacción</a:t>
            </a:r>
            <a:r>
              <a:rPr sz="2400" b="1" spc="4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con</a:t>
            </a:r>
            <a:r>
              <a:rPr sz="2400" b="1" spc="4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4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clientes: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logramos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clientes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descubran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nuestra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manera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accesible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puedan </a:t>
            </a:r>
            <a:r>
              <a:rPr sz="2400" dirty="0">
                <a:latin typeface="Calibri"/>
                <a:cs typeface="Calibri"/>
              </a:rPr>
              <a:t>comunicarse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nosotros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forma</a:t>
            </a:r>
            <a:r>
              <a:rPr sz="2400" spc="2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conveniente,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4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cualquier </a:t>
            </a:r>
            <a:r>
              <a:rPr sz="2400" dirty="0">
                <a:latin typeface="Calibri"/>
                <a:cs typeface="Calibri"/>
              </a:rPr>
              <a:t>momento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través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dispositivos.</a:t>
            </a:r>
            <a:endParaRPr sz="2400" dirty="0">
              <a:latin typeface="Calibri"/>
              <a:cs typeface="Calibri"/>
            </a:endParaRPr>
          </a:p>
          <a:p>
            <a:pPr marL="119380" marR="5080" indent="-118110" algn="just">
              <a:lnSpc>
                <a:spcPct val="100000"/>
              </a:lnSpc>
              <a:spcBef>
                <a:spcPts val="2880"/>
              </a:spcBef>
              <a:buSzPct val="93750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Diferenciación</a:t>
            </a:r>
            <a:r>
              <a:rPr sz="2400" b="1" spc="1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1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1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competencia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estar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presentes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Internet,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imagen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nuestra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sustancialmente.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forma,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5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clientes</a:t>
            </a:r>
            <a:r>
              <a:rPr sz="2400" spc="5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nos</a:t>
            </a:r>
            <a:r>
              <a:rPr sz="2400" spc="5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reconocen</a:t>
            </a:r>
            <a:r>
              <a:rPr sz="2400" spc="5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509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509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empresa</a:t>
            </a:r>
            <a:r>
              <a:rPr sz="2400" b="1" spc="515" dirty="0">
                <a:latin typeface="Calibri"/>
                <a:cs typeface="Calibri"/>
              </a:rPr>
              <a:t>  </a:t>
            </a:r>
            <a:r>
              <a:rPr sz="2400" b="1" spc="-10" dirty="0">
                <a:latin typeface="Calibri"/>
                <a:cs typeface="Calibri"/>
              </a:rPr>
              <a:t>innovadora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competente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adaptada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momento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actual,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nos</a:t>
            </a:r>
            <a:r>
              <a:rPr sz="2400" spc="18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puede </a:t>
            </a:r>
            <a:r>
              <a:rPr sz="2400" spc="-20" dirty="0">
                <a:latin typeface="Calibri"/>
                <a:cs typeface="Calibri"/>
              </a:rPr>
              <a:t>diferenciar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nuestros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competidores.</a:t>
            </a:r>
            <a:endParaRPr sz="2400" dirty="0">
              <a:latin typeface="Calibri"/>
              <a:cs typeface="Calibri"/>
            </a:endParaRPr>
          </a:p>
          <a:p>
            <a:pPr marL="119380" marR="10160" indent="-118110" algn="just">
              <a:lnSpc>
                <a:spcPct val="100000"/>
              </a:lnSpc>
              <a:spcBef>
                <a:spcPts val="2880"/>
              </a:spcBef>
              <a:buSzPct val="93750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Ampliación</a:t>
            </a:r>
            <a:r>
              <a:rPr sz="2400" b="1" spc="2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del</a:t>
            </a:r>
            <a:r>
              <a:rPr sz="2400" b="1" spc="2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margen</a:t>
            </a:r>
            <a:r>
              <a:rPr sz="2400" b="1" spc="22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b="1" spc="2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negocio.</a:t>
            </a:r>
            <a:r>
              <a:rPr sz="2400" b="1" spc="2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La</a:t>
            </a:r>
            <a:r>
              <a:rPr sz="2400" spc="22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presencia</a:t>
            </a:r>
            <a:r>
              <a:rPr sz="2400" spc="2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online</a:t>
            </a:r>
            <a:r>
              <a:rPr sz="2400" spc="21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aumenta</a:t>
            </a:r>
            <a:r>
              <a:rPr sz="2400" spc="22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30303"/>
                </a:solidFill>
                <a:latin typeface="Calibri"/>
                <a:cs typeface="Calibri"/>
              </a:rPr>
              <a:t>la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capacidad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llegar</a:t>
            </a:r>
            <a:r>
              <a:rPr sz="2400" spc="-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más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clientes</a:t>
            </a:r>
            <a:r>
              <a:rPr sz="2400" spc="-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potenciales,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ya</a:t>
            </a:r>
            <a:r>
              <a:rPr sz="2400" spc="-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que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mediante</a:t>
            </a:r>
            <a:r>
              <a:rPr sz="2400" spc="-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el</a:t>
            </a:r>
            <a:r>
              <a:rPr sz="2400" spc="-4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30303"/>
                </a:solidFill>
                <a:latin typeface="Calibri"/>
                <a:cs typeface="Calibri"/>
              </a:rPr>
              <a:t>uso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este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nuevo</a:t>
            </a:r>
            <a:r>
              <a:rPr sz="2400" spc="-6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canal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spc="-6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comunicación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la</a:t>
            </a:r>
            <a:r>
              <a:rPr sz="2400" spc="-6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empresa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tiene</a:t>
            </a:r>
            <a:r>
              <a:rPr sz="2400" spc="-6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más</a:t>
            </a:r>
            <a:r>
              <a:rPr sz="2400" spc="-6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visibilidad.</a:t>
            </a:r>
            <a:endParaRPr sz="2400" dirty="0">
              <a:latin typeface="Calibri"/>
              <a:cs typeface="Calibri"/>
            </a:endParaRPr>
          </a:p>
          <a:p>
            <a:pPr marL="119380" marR="21590" indent="-118110" algn="just">
              <a:lnSpc>
                <a:spcPct val="100000"/>
              </a:lnSpc>
              <a:spcBef>
                <a:spcPts val="2880"/>
              </a:spcBef>
              <a:buSzPct val="93750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Optimización</a:t>
            </a:r>
            <a:r>
              <a:rPr sz="2400" b="1" spc="32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b="1" spc="3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recursos</a:t>
            </a:r>
            <a:r>
              <a:rPr sz="2400" b="1" spc="3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y</a:t>
            </a:r>
            <a:r>
              <a:rPr sz="2400" b="1" spc="3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aumento</a:t>
            </a:r>
            <a:r>
              <a:rPr sz="2400" b="1" spc="32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b="1" spc="3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la</a:t>
            </a:r>
            <a:r>
              <a:rPr sz="2400" b="1" spc="33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30303"/>
                </a:solidFill>
                <a:latin typeface="Calibri"/>
                <a:cs typeface="Calibri"/>
              </a:rPr>
              <a:t>eficiencia:</a:t>
            </a:r>
            <a:r>
              <a:rPr sz="2400" b="1" spc="40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Al</a:t>
            </a:r>
            <a:r>
              <a:rPr sz="2400" spc="32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digitalizar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nuestra</a:t>
            </a:r>
            <a:r>
              <a:rPr sz="2400" spc="1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empresa,</a:t>
            </a:r>
            <a:r>
              <a:rPr sz="2400" spc="15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logramos</a:t>
            </a:r>
            <a:r>
              <a:rPr sz="2400" spc="1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obtener</a:t>
            </a:r>
            <a:r>
              <a:rPr sz="2400" spc="1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spc="1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manera</a:t>
            </a:r>
            <a:r>
              <a:rPr sz="2400" spc="15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inmediata</a:t>
            </a:r>
            <a:r>
              <a:rPr sz="2400" spc="15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un</a:t>
            </a:r>
            <a:r>
              <a:rPr sz="2400" spc="15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ahorro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considerable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tanto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en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costos</a:t>
            </a:r>
            <a:r>
              <a:rPr sz="2400" spc="59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como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en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la</a:t>
            </a:r>
            <a:r>
              <a:rPr sz="2400" spc="590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efectividad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30303"/>
                </a:solidFill>
                <a:latin typeface="Calibri"/>
                <a:cs typeface="Calibri"/>
              </a:rPr>
              <a:t>de</a:t>
            </a:r>
            <a:r>
              <a:rPr sz="2400" spc="585" dirty="0">
                <a:solidFill>
                  <a:srgbClr val="030303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30303"/>
                </a:solidFill>
                <a:latin typeface="Calibri"/>
                <a:cs typeface="Calibri"/>
              </a:rPr>
              <a:t>nuestras operaciones.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648" y="2961356"/>
            <a:ext cx="5080751" cy="45781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6337" y="2092561"/>
            <a:ext cx="9061450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889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Incremento</a:t>
            </a:r>
            <a:r>
              <a:rPr sz="2400" b="1" spc="5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5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eficiencia</a:t>
            </a:r>
            <a:r>
              <a:rPr sz="2400" b="1" spc="5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mediante</a:t>
            </a:r>
            <a:r>
              <a:rPr sz="2400" b="1" spc="5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5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optimización</a:t>
            </a:r>
            <a:r>
              <a:rPr sz="2400" b="1" spc="5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recursos. </a:t>
            </a:r>
            <a:r>
              <a:rPr sz="2400" dirty="0">
                <a:latin typeface="Calibri"/>
                <a:cs typeface="Calibri"/>
              </a:rPr>
              <a:t>mediante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asignación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recursos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acuerdo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Big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automatización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almacenamiento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nube.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pequeña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mediana,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dicha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consigue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liberar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muchos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tediosos,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realizarse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forma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eficiente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automáticamente.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explotan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al </a:t>
            </a:r>
            <a:r>
              <a:rPr sz="2400" dirty="0">
                <a:latin typeface="Calibri"/>
                <a:cs typeface="Calibri"/>
              </a:rPr>
              <a:t>máximo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económicos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negocio.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Transformación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productos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servicios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impulsar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desarrollo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nuevos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servicios,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expandiendo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modelo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negocio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través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digitalización.</a:t>
            </a:r>
            <a:endParaRPr sz="2400">
              <a:latin typeface="Calibri"/>
              <a:cs typeface="Calibri"/>
            </a:endParaRPr>
          </a:p>
          <a:p>
            <a:pPr marL="119380" marR="952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Incremento</a:t>
            </a:r>
            <a:r>
              <a:rPr sz="2400" b="1" spc="1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1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ventas.</a:t>
            </a:r>
            <a:r>
              <a:rPr sz="2400" b="1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pyme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digitalizada,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únicas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formas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contacto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clientes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presencial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telefónica.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Al </a:t>
            </a:r>
            <a:r>
              <a:rPr sz="2400" dirty="0">
                <a:latin typeface="Calibri"/>
                <a:cs typeface="Calibri"/>
              </a:rPr>
              <a:t>digitalizarse</a:t>
            </a:r>
            <a:r>
              <a:rPr sz="2400" spc="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utilizar</a:t>
            </a:r>
            <a:r>
              <a:rPr sz="2400" spc="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Internet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surgen</a:t>
            </a:r>
            <a:r>
              <a:rPr sz="2400" spc="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diversas</a:t>
            </a:r>
            <a:r>
              <a:rPr sz="2400" spc="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formas</a:t>
            </a:r>
            <a:r>
              <a:rPr sz="2400" spc="3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comunicarnos</a:t>
            </a:r>
            <a:r>
              <a:rPr sz="2400" spc="4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nuestros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clientes,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haciendo</a:t>
            </a:r>
            <a:r>
              <a:rPr sz="2400" spc="4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posible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84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consumidor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pueda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acceder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cualquier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momento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ofertas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servicios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nuestro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negocio.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4885" y="3077923"/>
            <a:ext cx="4544796" cy="48087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3851" y="1741798"/>
            <a:ext cx="9100820" cy="697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digitalización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PYME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brindar</a:t>
            </a:r>
            <a:r>
              <a:rPr sz="2400" spc="34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numerosos </a:t>
            </a:r>
            <a:r>
              <a:rPr sz="2400" dirty="0">
                <a:latin typeface="Arial MT"/>
                <a:cs typeface="Arial MT"/>
              </a:rPr>
              <a:t>beneficios,</a:t>
            </a:r>
            <a:r>
              <a:rPr sz="2400" spc="4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pero</a:t>
            </a:r>
            <a:r>
              <a:rPr sz="2400" spc="4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también</a:t>
            </a:r>
            <a:r>
              <a:rPr sz="2400" spc="4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4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presentar</a:t>
            </a:r>
            <a:r>
              <a:rPr sz="2400" spc="4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ciertas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b="1" spc="-10" dirty="0">
                <a:solidFill>
                  <a:srgbClr val="60C6CE"/>
                </a:solidFill>
                <a:latin typeface="Arial"/>
                <a:cs typeface="Arial"/>
              </a:rPr>
              <a:t>AMENAZAS. </a:t>
            </a:r>
            <a:r>
              <a:rPr sz="2400" dirty="0">
                <a:latin typeface="Arial MT"/>
                <a:cs typeface="Arial MT"/>
              </a:rPr>
              <a:t>Algunas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posibles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amenazas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asociadas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digitalización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siguientes: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119380" marR="33020" indent="-114935" algn="just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Seguridad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datos:</a:t>
            </a:r>
            <a:r>
              <a:rPr sz="2400" b="1" spc="5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almacenar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gestionar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sistemas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informáticos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nube.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aumenta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riesgo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brechas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seguridad,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ataques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cibernéticos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robos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datos.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Es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medidas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seguridad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sólidas,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cifrado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datos,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firewalls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detección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intrusiones,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proteger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información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confidencial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propiedad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intelectual.</a:t>
            </a:r>
            <a:endParaRPr sz="2400">
              <a:latin typeface="Calibri"/>
              <a:cs typeface="Calibri"/>
            </a:endParaRPr>
          </a:p>
          <a:p>
            <a:pPr marL="119380" marR="3556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Robo</a:t>
            </a:r>
            <a:r>
              <a:rPr sz="2400" b="1" spc="25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5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datos:</a:t>
            </a:r>
            <a:r>
              <a:rPr sz="2400" b="1" spc="2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5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digitalización,</a:t>
            </a:r>
            <a:r>
              <a:rPr sz="2400" spc="2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5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2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recopilan</a:t>
            </a:r>
            <a:r>
              <a:rPr sz="2400" spc="250" dirty="0">
                <a:latin typeface="Calibri"/>
                <a:cs typeface="Calibri"/>
              </a:rPr>
              <a:t> 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almacenan</a:t>
            </a:r>
            <a:r>
              <a:rPr sz="2400" spc="2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grandes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cantidades</a:t>
            </a:r>
            <a:r>
              <a:rPr sz="2400" spc="28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datos,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incluyendo</a:t>
            </a:r>
            <a:r>
              <a:rPr sz="2400" spc="28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información </a:t>
            </a:r>
            <a:r>
              <a:rPr sz="2400" dirty="0">
                <a:latin typeface="Calibri"/>
                <a:cs typeface="Calibri"/>
              </a:rPr>
              <a:t>confidencial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clientes,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empleados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proveedores.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robo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es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amenaza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constante,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ciberdelincuentes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buscan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acceder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esta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información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cometer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fraudes,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extorsiones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venderla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mercado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negro.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5673" y="2291774"/>
            <a:ext cx="8422327" cy="63817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9915" y="1671507"/>
            <a:ext cx="8925560" cy="697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698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Interrupción</a:t>
            </a:r>
            <a:r>
              <a:rPr sz="2400" b="1" spc="3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del</a:t>
            </a:r>
            <a:r>
              <a:rPr sz="2400" b="1" spc="3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negocio:</a:t>
            </a:r>
            <a:r>
              <a:rPr sz="2400" b="1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problemas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técnicos,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fallas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sistema,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cortes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energía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ataques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cibernéticos,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paralizar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spc="-10" dirty="0">
                <a:latin typeface="Calibri"/>
                <a:cs typeface="Calibri"/>
              </a:rPr>
              <a:t>operaciones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causar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pérdidas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económicas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significativas.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 </a:t>
            </a:r>
            <a:r>
              <a:rPr sz="2400" dirty="0">
                <a:latin typeface="Calibri"/>
                <a:cs typeface="Calibri"/>
              </a:rPr>
              <a:t>tener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planes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contingencia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copias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seguridad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minimizar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impacto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interrupciones.</a:t>
            </a:r>
            <a:endParaRPr sz="2400">
              <a:latin typeface="Calibri"/>
              <a:cs typeface="Calibri"/>
            </a:endParaRPr>
          </a:p>
          <a:p>
            <a:pPr marL="119380" marR="1524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Competencia</a:t>
            </a:r>
            <a:r>
              <a:rPr sz="2400" b="1" spc="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digital:</a:t>
            </a:r>
            <a:r>
              <a:rPr sz="2400" b="1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adaptarse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era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quedarán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rezagadas,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perdiendo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clientes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oportunidades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crecimiento.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falta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conocimientos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habilidades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puede obstaculizar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capacidad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mercado actual.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Resistencia</a:t>
            </a:r>
            <a:r>
              <a:rPr sz="2400" b="1" spc="4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cambio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capacitación</a:t>
            </a:r>
            <a:r>
              <a:rPr sz="2400" b="1" spc="509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insuficiente:</a:t>
            </a:r>
            <a:r>
              <a:rPr sz="2400" b="1" spc="5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digitalización requiere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cultural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organizativo.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Algunos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empleados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pueden </a:t>
            </a:r>
            <a:r>
              <a:rPr sz="2400" dirty="0">
                <a:latin typeface="Calibri"/>
                <a:cs typeface="Calibri"/>
              </a:rPr>
              <a:t>resistirse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adoptar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tecnologías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enfrentar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dificultades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adaptarse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ellas.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falta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capacitación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adecuada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herramientas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limitar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eficacia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empleados,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afectar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implementación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exitosa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1265" y="3621496"/>
            <a:ext cx="5143499" cy="3562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629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723900"/>
            <a:ext cx="12155170" cy="3750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>
              <a:lnSpc>
                <a:spcPct val="140000"/>
              </a:lnSpc>
              <a:spcBef>
                <a:spcPts val="100"/>
              </a:spcBef>
            </a:pPr>
            <a:r>
              <a:rPr sz="9200" b="0" dirty="0">
                <a:solidFill>
                  <a:schemeClr val="bg1"/>
                </a:solidFill>
                <a:latin typeface="Arial MT"/>
                <a:cs typeface="Arial MT"/>
              </a:rPr>
              <a:t>Competencias</a:t>
            </a:r>
            <a:r>
              <a:rPr sz="9200" b="0" spc="-10" dirty="0">
                <a:solidFill>
                  <a:schemeClr val="bg1"/>
                </a:solidFill>
                <a:latin typeface="Arial MT"/>
                <a:cs typeface="Arial MT"/>
              </a:rPr>
              <a:t> básicas </a:t>
            </a:r>
            <a:r>
              <a:rPr sz="9200" b="0" dirty="0">
                <a:solidFill>
                  <a:schemeClr val="bg1"/>
                </a:solidFill>
                <a:latin typeface="Arial MT"/>
                <a:cs typeface="Arial MT"/>
              </a:rPr>
              <a:t>de</a:t>
            </a:r>
            <a:r>
              <a:rPr sz="9200" b="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9200" b="0" dirty="0">
                <a:solidFill>
                  <a:schemeClr val="bg1"/>
                </a:solidFill>
                <a:latin typeface="Arial MT"/>
                <a:cs typeface="Arial MT"/>
              </a:rPr>
              <a:t>gestión</a:t>
            </a:r>
            <a:r>
              <a:rPr sz="9200" b="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9200" b="0" spc="-10" dirty="0">
                <a:solidFill>
                  <a:schemeClr val="bg1"/>
                </a:solidFill>
                <a:latin typeface="Arial MT"/>
                <a:cs typeface="Arial MT"/>
              </a:rPr>
              <a:t>empresarial.</a:t>
            </a:r>
            <a:endParaRPr sz="9200" b="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50925"/>
            </a:xfrm>
            <a:custGeom>
              <a:avLst/>
              <a:gdLst/>
              <a:ahLst/>
              <a:cxnLst/>
              <a:rect l="l" t="t" r="r" b="b"/>
              <a:pathLst>
                <a:path w="18288000" h="1050925">
                  <a:moveTo>
                    <a:pt x="0" y="0"/>
                  </a:moveTo>
                  <a:lnTo>
                    <a:pt x="18287999" y="0"/>
                  </a:lnTo>
                  <a:lnTo>
                    <a:pt x="18287999" y="1050652"/>
                  </a:lnTo>
                  <a:lnTo>
                    <a:pt x="0" y="1050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236709"/>
              <a:ext cx="18288000" cy="1050290"/>
            </a:xfrm>
            <a:custGeom>
              <a:avLst/>
              <a:gdLst/>
              <a:ahLst/>
              <a:cxnLst/>
              <a:rect l="l" t="t" r="r" b="b"/>
              <a:pathLst>
                <a:path w="18288000" h="1050290">
                  <a:moveTo>
                    <a:pt x="0" y="0"/>
                  </a:moveTo>
                  <a:lnTo>
                    <a:pt x="18287999" y="0"/>
                  </a:lnTo>
                  <a:lnTo>
                    <a:pt x="18287999" y="1050289"/>
                  </a:lnTo>
                  <a:lnTo>
                    <a:pt x="0" y="105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515" y="9347061"/>
              <a:ext cx="4416911" cy="9399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651446" y="5430547"/>
            <a:ext cx="7214870" cy="247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Marco</a:t>
            </a:r>
            <a:r>
              <a:rPr sz="2500" spc="-9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financiero.</a:t>
            </a:r>
            <a:endParaRPr sz="2500">
              <a:latin typeface="Arial MT"/>
              <a:cs typeface="Arial MT"/>
            </a:endParaRPr>
          </a:p>
          <a:p>
            <a:pPr marL="234950" marR="5080" indent="-222885">
              <a:lnSpc>
                <a:spcPts val="5430"/>
              </a:lnSpc>
              <a:spcBef>
                <a:spcPts val="580"/>
              </a:spcBef>
              <a:buChar char="•"/>
              <a:tabLst>
                <a:tab pos="234950" algn="l"/>
              </a:tabLst>
            </a:pPr>
            <a:r>
              <a:rPr sz="2500" dirty="0">
                <a:latin typeface="Arial MT"/>
                <a:cs typeface="Arial MT"/>
              </a:rPr>
              <a:t>Herramientas</a:t>
            </a:r>
            <a:r>
              <a:rPr sz="2500" spc="2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2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decisión.</a:t>
            </a:r>
            <a:r>
              <a:rPr sz="2500" spc="9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Análisis</a:t>
            </a:r>
            <a:r>
              <a:rPr sz="2500" spc="22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DAFO</a:t>
            </a:r>
            <a:r>
              <a:rPr sz="2500" spc="22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e</a:t>
            </a:r>
            <a:r>
              <a:rPr sz="2500" spc="22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intro </a:t>
            </a:r>
            <a:r>
              <a:rPr sz="2500" dirty="0">
                <a:latin typeface="Arial MT"/>
                <a:cs typeface="Arial MT"/>
              </a:rPr>
              <a:t>al</a:t>
            </a:r>
            <a:r>
              <a:rPr sz="2500" spc="-10" dirty="0">
                <a:latin typeface="Arial MT"/>
                <a:cs typeface="Arial MT"/>
              </a:rPr>
              <a:t> Canvas.</a:t>
            </a:r>
            <a:endParaRPr sz="250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1845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KPIs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y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medición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resultados.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1446" y="2959241"/>
            <a:ext cx="7350554" cy="2099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Arial MT"/>
                <a:cs typeface="Arial MT"/>
              </a:rPr>
              <a:t>Contenidos</a:t>
            </a:r>
            <a:endParaRPr sz="3500" dirty="0">
              <a:latin typeface="Arial MT"/>
              <a:cs typeface="Arial MT"/>
            </a:endParaRPr>
          </a:p>
          <a:p>
            <a:pPr marL="234950" marR="5080" indent="-222885">
              <a:lnSpc>
                <a:spcPct val="181000"/>
              </a:lnSpc>
              <a:spcBef>
                <a:spcPts val="1970"/>
              </a:spcBef>
              <a:buChar char="•"/>
              <a:tabLst>
                <a:tab pos="234950" algn="l"/>
                <a:tab pos="1589405" algn="l"/>
                <a:tab pos="3156585" algn="l"/>
                <a:tab pos="3576320" algn="l"/>
              </a:tabLst>
            </a:pPr>
            <a:r>
              <a:rPr sz="2500" spc="-10" dirty="0">
                <a:latin typeface="Arial MT"/>
                <a:cs typeface="Arial MT"/>
              </a:rPr>
              <a:t>Análisis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operativo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50" dirty="0">
                <a:latin typeface="Arial MT"/>
                <a:cs typeface="Arial MT"/>
              </a:rPr>
              <a:t>y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 err="1">
                <a:latin typeface="Arial MT"/>
                <a:cs typeface="Arial MT"/>
              </a:rPr>
              <a:t>estratégico</a:t>
            </a:r>
            <a:r>
              <a:rPr sz="2500" spc="-10" dirty="0">
                <a:latin typeface="Arial MT"/>
                <a:cs typeface="Arial MT"/>
              </a:rPr>
              <a:t>:</a:t>
            </a:r>
            <a:r>
              <a:rPr lang="es-ES" sz="2500" spc="-10" dirty="0">
                <a:latin typeface="Arial MT"/>
                <a:cs typeface="Arial MT"/>
              </a:rPr>
              <a:t> qué, quién,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cómo,</a:t>
            </a:r>
            <a:r>
              <a:rPr sz="2500" spc="-9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valor.</a:t>
            </a:r>
            <a:endParaRPr sz="25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175" y="1691622"/>
            <a:ext cx="12025387" cy="8267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641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Arial MT"/>
                <a:cs typeface="Arial MT"/>
              </a:rPr>
              <a:t>1.2</a:t>
            </a:r>
            <a:r>
              <a:rPr sz="4000" b="0" spc="-114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Competencias</a:t>
            </a:r>
            <a:r>
              <a:rPr sz="4000" b="0" spc="-11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básicas</a:t>
            </a:r>
            <a:r>
              <a:rPr sz="4000" b="0" spc="-11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de</a:t>
            </a:r>
            <a:r>
              <a:rPr sz="4000" b="0" spc="-11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gestión</a:t>
            </a:r>
            <a:r>
              <a:rPr sz="4000" b="0" spc="-110" dirty="0">
                <a:latin typeface="Arial MT"/>
                <a:cs typeface="Arial MT"/>
              </a:rPr>
              <a:t> </a:t>
            </a:r>
            <a:r>
              <a:rPr sz="4000" b="0" spc="-10" dirty="0">
                <a:latin typeface="Arial MT"/>
                <a:cs typeface="Arial MT"/>
              </a:rPr>
              <a:t>empresarial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43048" y="3172019"/>
            <a:ext cx="5299710" cy="5323205"/>
            <a:chOff x="2543048" y="3172019"/>
            <a:chExt cx="5299710" cy="5323205"/>
          </a:xfrm>
        </p:grpSpPr>
        <p:sp>
          <p:nvSpPr>
            <p:cNvPr id="9" name="object 9"/>
            <p:cNvSpPr/>
            <p:nvPr/>
          </p:nvSpPr>
          <p:spPr>
            <a:xfrm>
              <a:off x="2543048" y="3172019"/>
              <a:ext cx="5299710" cy="5323205"/>
            </a:xfrm>
            <a:custGeom>
              <a:avLst/>
              <a:gdLst/>
              <a:ahLst/>
              <a:cxnLst/>
              <a:rect l="l" t="t" r="r" b="b"/>
              <a:pathLst>
                <a:path w="5299709" h="5323205">
                  <a:moveTo>
                    <a:pt x="2649554" y="5322855"/>
                  </a:moveTo>
                  <a:lnTo>
                    <a:pt x="2601354" y="5322212"/>
                  </a:lnTo>
                  <a:lnTo>
                    <a:pt x="2553363" y="5320718"/>
                  </a:lnTo>
                  <a:lnTo>
                    <a:pt x="2505591" y="5318382"/>
                  </a:lnTo>
                  <a:lnTo>
                    <a:pt x="2458044" y="5315210"/>
                  </a:lnTo>
                  <a:lnTo>
                    <a:pt x="2410729" y="5311210"/>
                  </a:lnTo>
                  <a:lnTo>
                    <a:pt x="2363653" y="5306389"/>
                  </a:lnTo>
                  <a:lnTo>
                    <a:pt x="2316824" y="5300754"/>
                  </a:lnTo>
                  <a:lnTo>
                    <a:pt x="2270249" y="5294312"/>
                  </a:lnTo>
                  <a:lnTo>
                    <a:pt x="2223935" y="5287071"/>
                  </a:lnTo>
                  <a:lnTo>
                    <a:pt x="2177890" y="5279038"/>
                  </a:lnTo>
                  <a:lnTo>
                    <a:pt x="2132120" y="5270220"/>
                  </a:lnTo>
                  <a:lnTo>
                    <a:pt x="2086632" y="5260624"/>
                  </a:lnTo>
                  <a:lnTo>
                    <a:pt x="2041434" y="5250258"/>
                  </a:lnTo>
                  <a:lnTo>
                    <a:pt x="1996534" y="5239128"/>
                  </a:lnTo>
                  <a:lnTo>
                    <a:pt x="1951937" y="5227242"/>
                  </a:lnTo>
                  <a:lnTo>
                    <a:pt x="1907652" y="5214608"/>
                  </a:lnTo>
                  <a:lnTo>
                    <a:pt x="1863686" y="5201232"/>
                  </a:lnTo>
                  <a:lnTo>
                    <a:pt x="1820045" y="5187121"/>
                  </a:lnTo>
                  <a:lnTo>
                    <a:pt x="1776737" y="5172284"/>
                  </a:lnTo>
                  <a:lnTo>
                    <a:pt x="1733770" y="5156726"/>
                  </a:lnTo>
                  <a:lnTo>
                    <a:pt x="1691150" y="5140456"/>
                  </a:lnTo>
                  <a:lnTo>
                    <a:pt x="1648884" y="5123480"/>
                  </a:lnTo>
                  <a:lnTo>
                    <a:pt x="1606980" y="5105806"/>
                  </a:lnTo>
                  <a:lnTo>
                    <a:pt x="1565446" y="5087441"/>
                  </a:lnTo>
                  <a:lnTo>
                    <a:pt x="1524287" y="5068393"/>
                  </a:lnTo>
                  <a:lnTo>
                    <a:pt x="1483512" y="5048667"/>
                  </a:lnTo>
                  <a:lnTo>
                    <a:pt x="1443127" y="5028273"/>
                  </a:lnTo>
                  <a:lnTo>
                    <a:pt x="1403140" y="5007216"/>
                  </a:lnTo>
                  <a:lnTo>
                    <a:pt x="1363558" y="4985504"/>
                  </a:lnTo>
                  <a:lnTo>
                    <a:pt x="1324388" y="4963145"/>
                  </a:lnTo>
                  <a:lnTo>
                    <a:pt x="1285637" y="4940145"/>
                  </a:lnTo>
                  <a:lnTo>
                    <a:pt x="1247313" y="4916512"/>
                  </a:lnTo>
                  <a:lnTo>
                    <a:pt x="1209423" y="4892253"/>
                  </a:lnTo>
                  <a:lnTo>
                    <a:pt x="1171973" y="4867375"/>
                  </a:lnTo>
                  <a:lnTo>
                    <a:pt x="1134972" y="4841886"/>
                  </a:lnTo>
                  <a:lnTo>
                    <a:pt x="1098426" y="4815793"/>
                  </a:lnTo>
                  <a:lnTo>
                    <a:pt x="1062342" y="4789102"/>
                  </a:lnTo>
                  <a:lnTo>
                    <a:pt x="1026728" y="4761821"/>
                  </a:lnTo>
                  <a:lnTo>
                    <a:pt x="991591" y="4733958"/>
                  </a:lnTo>
                  <a:lnTo>
                    <a:pt x="956938" y="4705520"/>
                  </a:lnTo>
                  <a:lnTo>
                    <a:pt x="922776" y="4676513"/>
                  </a:lnTo>
                  <a:lnTo>
                    <a:pt x="889113" y="4646945"/>
                  </a:lnTo>
                  <a:lnTo>
                    <a:pt x="855955" y="4616824"/>
                  </a:lnTo>
                  <a:lnTo>
                    <a:pt x="823310" y="4586156"/>
                  </a:lnTo>
                  <a:lnTo>
                    <a:pt x="791185" y="4554949"/>
                  </a:lnTo>
                  <a:lnTo>
                    <a:pt x="759587" y="4523209"/>
                  </a:lnTo>
                  <a:lnTo>
                    <a:pt x="728524" y="4490945"/>
                  </a:lnTo>
                  <a:lnTo>
                    <a:pt x="698002" y="4458164"/>
                  </a:lnTo>
                  <a:lnTo>
                    <a:pt x="668029" y="4424872"/>
                  </a:lnTo>
                  <a:lnTo>
                    <a:pt x="638612" y="4391076"/>
                  </a:lnTo>
                  <a:lnTo>
                    <a:pt x="609759" y="4356785"/>
                  </a:lnTo>
                  <a:lnTo>
                    <a:pt x="581475" y="4322005"/>
                  </a:lnTo>
                  <a:lnTo>
                    <a:pt x="553770" y="4286744"/>
                  </a:lnTo>
                  <a:lnTo>
                    <a:pt x="526649" y="4251008"/>
                  </a:lnTo>
                  <a:lnTo>
                    <a:pt x="500120" y="4214806"/>
                  </a:lnTo>
                  <a:lnTo>
                    <a:pt x="474190" y="4178143"/>
                  </a:lnTo>
                  <a:lnTo>
                    <a:pt x="448866" y="4141028"/>
                  </a:lnTo>
                  <a:lnTo>
                    <a:pt x="424156" y="4103468"/>
                  </a:lnTo>
                  <a:lnTo>
                    <a:pt x="400067" y="4065470"/>
                  </a:lnTo>
                  <a:lnTo>
                    <a:pt x="376605" y="4027040"/>
                  </a:lnTo>
                  <a:lnTo>
                    <a:pt x="353779" y="3988187"/>
                  </a:lnTo>
                  <a:lnTo>
                    <a:pt x="331595" y="3948918"/>
                  </a:lnTo>
                  <a:lnTo>
                    <a:pt x="310061" y="3909239"/>
                  </a:lnTo>
                  <a:lnTo>
                    <a:pt x="289183" y="3869158"/>
                  </a:lnTo>
                  <a:lnTo>
                    <a:pt x="268969" y="3828683"/>
                  </a:lnTo>
                  <a:lnTo>
                    <a:pt x="249426" y="3787820"/>
                  </a:lnTo>
                  <a:lnTo>
                    <a:pt x="230562" y="3746577"/>
                  </a:lnTo>
                  <a:lnTo>
                    <a:pt x="212383" y="3704960"/>
                  </a:lnTo>
                  <a:lnTo>
                    <a:pt x="194896" y="3662978"/>
                  </a:lnTo>
                  <a:lnTo>
                    <a:pt x="178110" y="3620637"/>
                  </a:lnTo>
                  <a:lnTo>
                    <a:pt x="162030" y="3577945"/>
                  </a:lnTo>
                  <a:lnTo>
                    <a:pt x="146665" y="3534908"/>
                  </a:lnTo>
                  <a:lnTo>
                    <a:pt x="132021" y="3491535"/>
                  </a:lnTo>
                  <a:lnTo>
                    <a:pt x="118106" y="3447831"/>
                  </a:lnTo>
                  <a:lnTo>
                    <a:pt x="104927" y="3403806"/>
                  </a:lnTo>
                  <a:lnTo>
                    <a:pt x="92491" y="3359465"/>
                  </a:lnTo>
                  <a:lnTo>
                    <a:pt x="80805" y="3314815"/>
                  </a:lnTo>
                  <a:lnTo>
                    <a:pt x="69876" y="3269865"/>
                  </a:lnTo>
                  <a:lnTo>
                    <a:pt x="59712" y="3224622"/>
                  </a:lnTo>
                  <a:lnTo>
                    <a:pt x="50319" y="3179092"/>
                  </a:lnTo>
                  <a:lnTo>
                    <a:pt x="41706" y="3133283"/>
                  </a:lnTo>
                  <a:lnTo>
                    <a:pt x="33879" y="3087202"/>
                  </a:lnTo>
                  <a:lnTo>
                    <a:pt x="26845" y="3040856"/>
                  </a:lnTo>
                  <a:lnTo>
                    <a:pt x="20612" y="2994253"/>
                  </a:lnTo>
                  <a:lnTo>
                    <a:pt x="15187" y="2947399"/>
                  </a:lnTo>
                  <a:lnTo>
                    <a:pt x="10576" y="2900303"/>
                  </a:lnTo>
                  <a:lnTo>
                    <a:pt x="6788" y="2852970"/>
                  </a:lnTo>
                  <a:lnTo>
                    <a:pt x="3829" y="2805410"/>
                  </a:lnTo>
                  <a:lnTo>
                    <a:pt x="1706" y="2757627"/>
                  </a:lnTo>
                  <a:lnTo>
                    <a:pt x="427" y="2709631"/>
                  </a:lnTo>
                  <a:lnTo>
                    <a:pt x="0" y="2661427"/>
                  </a:lnTo>
                  <a:lnTo>
                    <a:pt x="427" y="2613224"/>
                  </a:lnTo>
                  <a:lnTo>
                    <a:pt x="1706" y="2565228"/>
                  </a:lnTo>
                  <a:lnTo>
                    <a:pt x="3829" y="2517445"/>
                  </a:lnTo>
                  <a:lnTo>
                    <a:pt x="6788" y="2469885"/>
                  </a:lnTo>
                  <a:lnTo>
                    <a:pt x="10576" y="2422552"/>
                  </a:lnTo>
                  <a:lnTo>
                    <a:pt x="15187" y="2375456"/>
                  </a:lnTo>
                  <a:lnTo>
                    <a:pt x="20612" y="2328602"/>
                  </a:lnTo>
                  <a:lnTo>
                    <a:pt x="26845" y="2281999"/>
                  </a:lnTo>
                  <a:lnTo>
                    <a:pt x="33879" y="2235653"/>
                  </a:lnTo>
                  <a:lnTo>
                    <a:pt x="41706" y="2189572"/>
                  </a:lnTo>
                  <a:lnTo>
                    <a:pt x="50319" y="2143763"/>
                  </a:lnTo>
                  <a:lnTo>
                    <a:pt x="59712" y="2098233"/>
                  </a:lnTo>
                  <a:lnTo>
                    <a:pt x="69876" y="2052989"/>
                  </a:lnTo>
                  <a:lnTo>
                    <a:pt x="80805" y="2008039"/>
                  </a:lnTo>
                  <a:lnTo>
                    <a:pt x="92491" y="1963390"/>
                  </a:lnTo>
                  <a:lnTo>
                    <a:pt x="104927" y="1919049"/>
                  </a:lnTo>
                  <a:lnTo>
                    <a:pt x="118106" y="1875023"/>
                  </a:lnTo>
                  <a:lnTo>
                    <a:pt x="132021" y="1831320"/>
                  </a:lnTo>
                  <a:lnTo>
                    <a:pt x="146665" y="1787947"/>
                  </a:lnTo>
                  <a:lnTo>
                    <a:pt x="162030" y="1744910"/>
                  </a:lnTo>
                  <a:lnTo>
                    <a:pt x="178110" y="1702218"/>
                  </a:lnTo>
                  <a:lnTo>
                    <a:pt x="194896" y="1659877"/>
                  </a:lnTo>
                  <a:lnTo>
                    <a:pt x="212383" y="1617895"/>
                  </a:lnTo>
                  <a:lnTo>
                    <a:pt x="230562" y="1576278"/>
                  </a:lnTo>
                  <a:lnTo>
                    <a:pt x="249426" y="1535035"/>
                  </a:lnTo>
                  <a:lnTo>
                    <a:pt x="268969" y="1494172"/>
                  </a:lnTo>
                  <a:lnTo>
                    <a:pt x="289183" y="1453696"/>
                  </a:lnTo>
                  <a:lnTo>
                    <a:pt x="310061" y="1413616"/>
                  </a:lnTo>
                  <a:lnTo>
                    <a:pt x="331595" y="1373937"/>
                  </a:lnTo>
                  <a:lnTo>
                    <a:pt x="353779" y="1334667"/>
                  </a:lnTo>
                  <a:lnTo>
                    <a:pt x="376605" y="1295814"/>
                  </a:lnTo>
                  <a:lnTo>
                    <a:pt x="400067" y="1257385"/>
                  </a:lnTo>
                  <a:lnTo>
                    <a:pt x="424156" y="1219387"/>
                  </a:lnTo>
                  <a:lnTo>
                    <a:pt x="448866" y="1181826"/>
                  </a:lnTo>
                  <a:lnTo>
                    <a:pt x="474190" y="1144711"/>
                  </a:lnTo>
                  <a:lnTo>
                    <a:pt x="500120" y="1108049"/>
                  </a:lnTo>
                  <a:lnTo>
                    <a:pt x="526649" y="1071846"/>
                  </a:lnTo>
                  <a:lnTo>
                    <a:pt x="553770" y="1036111"/>
                  </a:lnTo>
                  <a:lnTo>
                    <a:pt x="581475" y="1000849"/>
                  </a:lnTo>
                  <a:lnTo>
                    <a:pt x="609759" y="966069"/>
                  </a:lnTo>
                  <a:lnTo>
                    <a:pt x="638612" y="931778"/>
                  </a:lnTo>
                  <a:lnTo>
                    <a:pt x="668029" y="897983"/>
                  </a:lnTo>
                  <a:lnTo>
                    <a:pt x="698002" y="864691"/>
                  </a:lnTo>
                  <a:lnTo>
                    <a:pt x="728524" y="831909"/>
                  </a:lnTo>
                  <a:lnTo>
                    <a:pt x="759587" y="799645"/>
                  </a:lnTo>
                  <a:lnTo>
                    <a:pt x="791185" y="767906"/>
                  </a:lnTo>
                  <a:lnTo>
                    <a:pt x="823310" y="736699"/>
                  </a:lnTo>
                  <a:lnTo>
                    <a:pt x="855955" y="706031"/>
                  </a:lnTo>
                  <a:lnTo>
                    <a:pt x="889113" y="675909"/>
                  </a:lnTo>
                  <a:lnTo>
                    <a:pt x="922776" y="646342"/>
                  </a:lnTo>
                  <a:lnTo>
                    <a:pt x="956938" y="617335"/>
                  </a:lnTo>
                  <a:lnTo>
                    <a:pt x="991591" y="588896"/>
                  </a:lnTo>
                  <a:lnTo>
                    <a:pt x="1026728" y="561033"/>
                  </a:lnTo>
                  <a:lnTo>
                    <a:pt x="1062342" y="533753"/>
                  </a:lnTo>
                  <a:lnTo>
                    <a:pt x="1098426" y="507062"/>
                  </a:lnTo>
                  <a:lnTo>
                    <a:pt x="1134972" y="480968"/>
                  </a:lnTo>
                  <a:lnTo>
                    <a:pt x="1171973" y="455479"/>
                  </a:lnTo>
                  <a:lnTo>
                    <a:pt x="1209423" y="430601"/>
                  </a:lnTo>
                  <a:lnTo>
                    <a:pt x="1247313" y="406343"/>
                  </a:lnTo>
                  <a:lnTo>
                    <a:pt x="1285637" y="382710"/>
                  </a:lnTo>
                  <a:lnTo>
                    <a:pt x="1324388" y="359710"/>
                  </a:lnTo>
                  <a:lnTo>
                    <a:pt x="1363558" y="337350"/>
                  </a:lnTo>
                  <a:lnTo>
                    <a:pt x="1403140" y="315639"/>
                  </a:lnTo>
                  <a:lnTo>
                    <a:pt x="1443127" y="294582"/>
                  </a:lnTo>
                  <a:lnTo>
                    <a:pt x="1483512" y="274187"/>
                  </a:lnTo>
                  <a:lnTo>
                    <a:pt x="1524287" y="254462"/>
                  </a:lnTo>
                  <a:lnTo>
                    <a:pt x="1565446" y="235413"/>
                  </a:lnTo>
                  <a:lnTo>
                    <a:pt x="1606980" y="217048"/>
                  </a:lnTo>
                  <a:lnTo>
                    <a:pt x="1648884" y="199374"/>
                  </a:lnTo>
                  <a:lnTo>
                    <a:pt x="1691150" y="182399"/>
                  </a:lnTo>
                  <a:lnTo>
                    <a:pt x="1733770" y="166129"/>
                  </a:lnTo>
                  <a:lnTo>
                    <a:pt x="1776737" y="150571"/>
                  </a:lnTo>
                  <a:lnTo>
                    <a:pt x="1820045" y="135733"/>
                  </a:lnTo>
                  <a:lnTo>
                    <a:pt x="1863686" y="121623"/>
                  </a:lnTo>
                  <a:lnTo>
                    <a:pt x="1907652" y="108247"/>
                  </a:lnTo>
                  <a:lnTo>
                    <a:pt x="1951937" y="95612"/>
                  </a:lnTo>
                  <a:lnTo>
                    <a:pt x="1996534" y="83727"/>
                  </a:lnTo>
                  <a:lnTo>
                    <a:pt x="2041434" y="72597"/>
                  </a:lnTo>
                  <a:lnTo>
                    <a:pt x="2086632" y="62231"/>
                  </a:lnTo>
                  <a:lnTo>
                    <a:pt x="2132120" y="52635"/>
                  </a:lnTo>
                  <a:lnTo>
                    <a:pt x="2177890" y="43817"/>
                  </a:lnTo>
                  <a:lnTo>
                    <a:pt x="2223935" y="35783"/>
                  </a:lnTo>
                  <a:lnTo>
                    <a:pt x="2270249" y="28542"/>
                  </a:lnTo>
                  <a:lnTo>
                    <a:pt x="2316824" y="22101"/>
                  </a:lnTo>
                  <a:lnTo>
                    <a:pt x="2363653" y="16466"/>
                  </a:lnTo>
                  <a:lnTo>
                    <a:pt x="2410729" y="11645"/>
                  </a:lnTo>
                  <a:lnTo>
                    <a:pt x="2458044" y="7645"/>
                  </a:lnTo>
                  <a:lnTo>
                    <a:pt x="2505591" y="4473"/>
                  </a:lnTo>
                  <a:lnTo>
                    <a:pt x="2553363" y="2136"/>
                  </a:lnTo>
                  <a:lnTo>
                    <a:pt x="2601354" y="643"/>
                  </a:lnTo>
                  <a:lnTo>
                    <a:pt x="2649554" y="0"/>
                  </a:lnTo>
                  <a:lnTo>
                    <a:pt x="2697755" y="643"/>
                  </a:lnTo>
                  <a:lnTo>
                    <a:pt x="2745746" y="2136"/>
                  </a:lnTo>
                  <a:lnTo>
                    <a:pt x="2793518" y="4473"/>
                  </a:lnTo>
                  <a:lnTo>
                    <a:pt x="2841065" y="7645"/>
                  </a:lnTo>
                  <a:lnTo>
                    <a:pt x="2888380" y="11645"/>
                  </a:lnTo>
                  <a:lnTo>
                    <a:pt x="2935456" y="16466"/>
                  </a:lnTo>
                  <a:lnTo>
                    <a:pt x="2982285" y="22101"/>
                  </a:lnTo>
                  <a:lnTo>
                    <a:pt x="3028860" y="28542"/>
                  </a:lnTo>
                  <a:lnTo>
                    <a:pt x="3075174" y="35783"/>
                  </a:lnTo>
                  <a:lnTo>
                    <a:pt x="3121219" y="43817"/>
                  </a:lnTo>
                  <a:lnTo>
                    <a:pt x="3166989" y="52635"/>
                  </a:lnTo>
                  <a:lnTo>
                    <a:pt x="3212477" y="62231"/>
                  </a:lnTo>
                  <a:lnTo>
                    <a:pt x="3257675" y="72597"/>
                  </a:lnTo>
                  <a:lnTo>
                    <a:pt x="3302575" y="83727"/>
                  </a:lnTo>
                  <a:lnTo>
                    <a:pt x="3347172" y="95612"/>
                  </a:lnTo>
                  <a:lnTo>
                    <a:pt x="3391457" y="108247"/>
                  </a:lnTo>
                  <a:lnTo>
                    <a:pt x="3435423" y="121623"/>
                  </a:lnTo>
                  <a:lnTo>
                    <a:pt x="3479064" y="135733"/>
                  </a:lnTo>
                  <a:lnTo>
                    <a:pt x="3522372" y="150571"/>
                  </a:lnTo>
                  <a:lnTo>
                    <a:pt x="3565339" y="166129"/>
                  </a:lnTo>
                  <a:lnTo>
                    <a:pt x="3607959" y="182399"/>
                  </a:lnTo>
                  <a:lnTo>
                    <a:pt x="3650225" y="199374"/>
                  </a:lnTo>
                  <a:lnTo>
                    <a:pt x="3692128" y="217048"/>
                  </a:lnTo>
                  <a:lnTo>
                    <a:pt x="3733663" y="235413"/>
                  </a:lnTo>
                  <a:lnTo>
                    <a:pt x="3774822" y="254462"/>
                  </a:lnTo>
                  <a:lnTo>
                    <a:pt x="3815597" y="274187"/>
                  </a:lnTo>
                  <a:lnTo>
                    <a:pt x="3855982" y="294582"/>
                  </a:lnTo>
                  <a:lnTo>
                    <a:pt x="3895969" y="315639"/>
                  </a:lnTo>
                  <a:lnTo>
                    <a:pt x="3935551" y="337350"/>
                  </a:lnTo>
                  <a:lnTo>
                    <a:pt x="3974721" y="359710"/>
                  </a:lnTo>
                  <a:lnTo>
                    <a:pt x="4013471" y="382710"/>
                  </a:lnTo>
                  <a:lnTo>
                    <a:pt x="4051796" y="406343"/>
                  </a:lnTo>
                  <a:lnTo>
                    <a:pt x="4089686" y="430601"/>
                  </a:lnTo>
                  <a:lnTo>
                    <a:pt x="4127136" y="455479"/>
                  </a:lnTo>
                  <a:lnTo>
                    <a:pt x="4164137" y="480968"/>
                  </a:lnTo>
                  <a:lnTo>
                    <a:pt x="4200683" y="507062"/>
                  </a:lnTo>
                  <a:lnTo>
                    <a:pt x="4236767" y="533753"/>
                  </a:lnTo>
                  <a:lnTo>
                    <a:pt x="4272381" y="561033"/>
                  </a:lnTo>
                  <a:lnTo>
                    <a:pt x="4307518" y="588896"/>
                  </a:lnTo>
                  <a:lnTo>
                    <a:pt x="4342171" y="617335"/>
                  </a:lnTo>
                  <a:lnTo>
                    <a:pt x="4376333" y="646342"/>
                  </a:lnTo>
                  <a:lnTo>
                    <a:pt x="4409996" y="675909"/>
                  </a:lnTo>
                  <a:lnTo>
                    <a:pt x="4443154" y="706031"/>
                  </a:lnTo>
                  <a:lnTo>
                    <a:pt x="4475799" y="736699"/>
                  </a:lnTo>
                  <a:lnTo>
                    <a:pt x="4507924" y="767906"/>
                  </a:lnTo>
                  <a:lnTo>
                    <a:pt x="4539522" y="799645"/>
                  </a:lnTo>
                  <a:lnTo>
                    <a:pt x="4570585" y="831909"/>
                  </a:lnTo>
                  <a:lnTo>
                    <a:pt x="4601106" y="864691"/>
                  </a:lnTo>
                  <a:lnTo>
                    <a:pt x="4631079" y="897983"/>
                  </a:lnTo>
                  <a:lnTo>
                    <a:pt x="4660496" y="931778"/>
                  </a:lnTo>
                  <a:lnTo>
                    <a:pt x="4689350" y="966069"/>
                  </a:lnTo>
                  <a:lnTo>
                    <a:pt x="4717633" y="1000849"/>
                  </a:lnTo>
                  <a:lnTo>
                    <a:pt x="4745339" y="1036111"/>
                  </a:lnTo>
                  <a:lnTo>
                    <a:pt x="4772460" y="1071846"/>
                  </a:lnTo>
                  <a:lnTo>
                    <a:pt x="4798989" y="1108049"/>
                  </a:lnTo>
                  <a:lnTo>
                    <a:pt x="4824919" y="1144711"/>
                  </a:lnTo>
                  <a:lnTo>
                    <a:pt x="4850243" y="1181826"/>
                  </a:lnTo>
                  <a:lnTo>
                    <a:pt x="4874953" y="1219387"/>
                  </a:lnTo>
                  <a:lnTo>
                    <a:pt x="4899042" y="1257385"/>
                  </a:lnTo>
                  <a:lnTo>
                    <a:pt x="4922503" y="1295814"/>
                  </a:lnTo>
                  <a:lnTo>
                    <a:pt x="4945330" y="1334667"/>
                  </a:lnTo>
                  <a:lnTo>
                    <a:pt x="4967513" y="1373937"/>
                  </a:lnTo>
                  <a:lnTo>
                    <a:pt x="4989048" y="1413616"/>
                  </a:lnTo>
                  <a:lnTo>
                    <a:pt x="5009926" y="1453696"/>
                  </a:lnTo>
                  <a:lnTo>
                    <a:pt x="5030139" y="1494172"/>
                  </a:lnTo>
                  <a:lnTo>
                    <a:pt x="5049682" y="1535035"/>
                  </a:lnTo>
                  <a:lnTo>
                    <a:pt x="5068547" y="1576278"/>
                  </a:lnTo>
                  <a:lnTo>
                    <a:pt x="5086726" y="1617895"/>
                  </a:lnTo>
                  <a:lnTo>
                    <a:pt x="5104212" y="1659877"/>
                  </a:lnTo>
                  <a:lnTo>
                    <a:pt x="5120999" y="1702218"/>
                  </a:lnTo>
                  <a:lnTo>
                    <a:pt x="5137078" y="1744910"/>
                  </a:lnTo>
                  <a:lnTo>
                    <a:pt x="5152443" y="1787947"/>
                  </a:lnTo>
                  <a:lnTo>
                    <a:pt x="5167087" y="1831320"/>
                  </a:lnTo>
                  <a:lnTo>
                    <a:pt x="5181002" y="1875023"/>
                  </a:lnTo>
                  <a:lnTo>
                    <a:pt x="5194182" y="1919049"/>
                  </a:lnTo>
                  <a:lnTo>
                    <a:pt x="5206618" y="1963390"/>
                  </a:lnTo>
                  <a:lnTo>
                    <a:pt x="5218304" y="2008039"/>
                  </a:lnTo>
                  <a:lnTo>
                    <a:pt x="5229233" y="2052989"/>
                  </a:lnTo>
                  <a:lnTo>
                    <a:pt x="5239397" y="2098233"/>
                  </a:lnTo>
                  <a:lnTo>
                    <a:pt x="5248789" y="2143763"/>
                  </a:lnTo>
                  <a:lnTo>
                    <a:pt x="5257402" y="2189572"/>
                  </a:lnTo>
                  <a:lnTo>
                    <a:pt x="5265230" y="2235653"/>
                  </a:lnTo>
                  <a:lnTo>
                    <a:pt x="5272263" y="2281999"/>
                  </a:lnTo>
                  <a:lnTo>
                    <a:pt x="5278497" y="2328602"/>
                  </a:lnTo>
                  <a:lnTo>
                    <a:pt x="5283922" y="2375456"/>
                  </a:lnTo>
                  <a:lnTo>
                    <a:pt x="5288532" y="2422552"/>
                  </a:lnTo>
                  <a:lnTo>
                    <a:pt x="5292321" y="2469885"/>
                  </a:lnTo>
                  <a:lnTo>
                    <a:pt x="5295280" y="2517445"/>
                  </a:lnTo>
                  <a:lnTo>
                    <a:pt x="5297402" y="2565228"/>
                  </a:lnTo>
                  <a:lnTo>
                    <a:pt x="5298681" y="2613224"/>
                  </a:lnTo>
                  <a:lnTo>
                    <a:pt x="5299109" y="2661427"/>
                  </a:lnTo>
                  <a:lnTo>
                    <a:pt x="5298681" y="2709631"/>
                  </a:lnTo>
                  <a:lnTo>
                    <a:pt x="5297402" y="2757627"/>
                  </a:lnTo>
                  <a:lnTo>
                    <a:pt x="5295280" y="2805410"/>
                  </a:lnTo>
                  <a:lnTo>
                    <a:pt x="5292321" y="2852970"/>
                  </a:lnTo>
                  <a:lnTo>
                    <a:pt x="5288532" y="2900303"/>
                  </a:lnTo>
                  <a:lnTo>
                    <a:pt x="5283922" y="2947399"/>
                  </a:lnTo>
                  <a:lnTo>
                    <a:pt x="5278497" y="2994253"/>
                  </a:lnTo>
                  <a:lnTo>
                    <a:pt x="5272263" y="3040856"/>
                  </a:lnTo>
                  <a:lnTo>
                    <a:pt x="5265230" y="3087202"/>
                  </a:lnTo>
                  <a:lnTo>
                    <a:pt x="5257402" y="3133283"/>
                  </a:lnTo>
                  <a:lnTo>
                    <a:pt x="5248789" y="3179092"/>
                  </a:lnTo>
                  <a:lnTo>
                    <a:pt x="5239397" y="3224622"/>
                  </a:lnTo>
                  <a:lnTo>
                    <a:pt x="5229233" y="3269865"/>
                  </a:lnTo>
                  <a:lnTo>
                    <a:pt x="5218304" y="3314815"/>
                  </a:lnTo>
                  <a:lnTo>
                    <a:pt x="5206618" y="3359465"/>
                  </a:lnTo>
                  <a:lnTo>
                    <a:pt x="5194182" y="3403806"/>
                  </a:lnTo>
                  <a:lnTo>
                    <a:pt x="5181002" y="3447831"/>
                  </a:lnTo>
                  <a:lnTo>
                    <a:pt x="5167087" y="3491535"/>
                  </a:lnTo>
                  <a:lnTo>
                    <a:pt x="5152443" y="3534908"/>
                  </a:lnTo>
                  <a:lnTo>
                    <a:pt x="5137078" y="3577945"/>
                  </a:lnTo>
                  <a:lnTo>
                    <a:pt x="5120999" y="3620637"/>
                  </a:lnTo>
                  <a:lnTo>
                    <a:pt x="5104212" y="3662978"/>
                  </a:lnTo>
                  <a:lnTo>
                    <a:pt x="5086726" y="3704960"/>
                  </a:lnTo>
                  <a:lnTo>
                    <a:pt x="5068547" y="3746577"/>
                  </a:lnTo>
                  <a:lnTo>
                    <a:pt x="5049682" y="3787820"/>
                  </a:lnTo>
                  <a:lnTo>
                    <a:pt x="5030139" y="3828683"/>
                  </a:lnTo>
                  <a:lnTo>
                    <a:pt x="5009926" y="3869158"/>
                  </a:lnTo>
                  <a:lnTo>
                    <a:pt x="4989048" y="3909239"/>
                  </a:lnTo>
                  <a:lnTo>
                    <a:pt x="4967513" y="3948918"/>
                  </a:lnTo>
                  <a:lnTo>
                    <a:pt x="4945330" y="3988187"/>
                  </a:lnTo>
                  <a:lnTo>
                    <a:pt x="4922503" y="4027040"/>
                  </a:lnTo>
                  <a:lnTo>
                    <a:pt x="4899042" y="4065470"/>
                  </a:lnTo>
                  <a:lnTo>
                    <a:pt x="4874953" y="4103468"/>
                  </a:lnTo>
                  <a:lnTo>
                    <a:pt x="4850243" y="4141028"/>
                  </a:lnTo>
                  <a:lnTo>
                    <a:pt x="4824919" y="4178143"/>
                  </a:lnTo>
                  <a:lnTo>
                    <a:pt x="4798989" y="4214806"/>
                  </a:lnTo>
                  <a:lnTo>
                    <a:pt x="4772460" y="4251008"/>
                  </a:lnTo>
                  <a:lnTo>
                    <a:pt x="4745339" y="4286744"/>
                  </a:lnTo>
                  <a:lnTo>
                    <a:pt x="4717633" y="4322005"/>
                  </a:lnTo>
                  <a:lnTo>
                    <a:pt x="4689350" y="4356785"/>
                  </a:lnTo>
                  <a:lnTo>
                    <a:pt x="4660496" y="4391076"/>
                  </a:lnTo>
                  <a:lnTo>
                    <a:pt x="4631079" y="4424872"/>
                  </a:lnTo>
                  <a:lnTo>
                    <a:pt x="4601106" y="4458164"/>
                  </a:lnTo>
                  <a:lnTo>
                    <a:pt x="4570585" y="4490945"/>
                  </a:lnTo>
                  <a:lnTo>
                    <a:pt x="4539522" y="4523209"/>
                  </a:lnTo>
                  <a:lnTo>
                    <a:pt x="4507924" y="4554949"/>
                  </a:lnTo>
                  <a:lnTo>
                    <a:pt x="4475799" y="4586156"/>
                  </a:lnTo>
                  <a:lnTo>
                    <a:pt x="4443154" y="4616824"/>
                  </a:lnTo>
                  <a:lnTo>
                    <a:pt x="4409996" y="4646945"/>
                  </a:lnTo>
                  <a:lnTo>
                    <a:pt x="4376333" y="4676513"/>
                  </a:lnTo>
                  <a:lnTo>
                    <a:pt x="4342171" y="4705520"/>
                  </a:lnTo>
                  <a:lnTo>
                    <a:pt x="4307518" y="4733958"/>
                  </a:lnTo>
                  <a:lnTo>
                    <a:pt x="4272381" y="4761821"/>
                  </a:lnTo>
                  <a:lnTo>
                    <a:pt x="4236767" y="4789102"/>
                  </a:lnTo>
                  <a:lnTo>
                    <a:pt x="4200683" y="4815793"/>
                  </a:lnTo>
                  <a:lnTo>
                    <a:pt x="4164137" y="4841886"/>
                  </a:lnTo>
                  <a:lnTo>
                    <a:pt x="4127136" y="4867375"/>
                  </a:lnTo>
                  <a:lnTo>
                    <a:pt x="4089686" y="4892253"/>
                  </a:lnTo>
                  <a:lnTo>
                    <a:pt x="4051796" y="4916512"/>
                  </a:lnTo>
                  <a:lnTo>
                    <a:pt x="4013471" y="4940145"/>
                  </a:lnTo>
                  <a:lnTo>
                    <a:pt x="3974721" y="4963145"/>
                  </a:lnTo>
                  <a:lnTo>
                    <a:pt x="3935551" y="4985504"/>
                  </a:lnTo>
                  <a:lnTo>
                    <a:pt x="3895969" y="5007216"/>
                  </a:lnTo>
                  <a:lnTo>
                    <a:pt x="3855982" y="5028273"/>
                  </a:lnTo>
                  <a:lnTo>
                    <a:pt x="3815597" y="5048667"/>
                  </a:lnTo>
                  <a:lnTo>
                    <a:pt x="3774822" y="5068393"/>
                  </a:lnTo>
                  <a:lnTo>
                    <a:pt x="3733663" y="5087441"/>
                  </a:lnTo>
                  <a:lnTo>
                    <a:pt x="3692128" y="5105806"/>
                  </a:lnTo>
                  <a:lnTo>
                    <a:pt x="3650225" y="5123480"/>
                  </a:lnTo>
                  <a:lnTo>
                    <a:pt x="3607959" y="5140456"/>
                  </a:lnTo>
                  <a:lnTo>
                    <a:pt x="3565339" y="5156726"/>
                  </a:lnTo>
                  <a:lnTo>
                    <a:pt x="3522372" y="5172284"/>
                  </a:lnTo>
                  <a:lnTo>
                    <a:pt x="3479064" y="5187121"/>
                  </a:lnTo>
                  <a:lnTo>
                    <a:pt x="3435423" y="5201232"/>
                  </a:lnTo>
                  <a:lnTo>
                    <a:pt x="3391457" y="5214608"/>
                  </a:lnTo>
                  <a:lnTo>
                    <a:pt x="3347172" y="5227242"/>
                  </a:lnTo>
                  <a:lnTo>
                    <a:pt x="3302575" y="5239128"/>
                  </a:lnTo>
                  <a:lnTo>
                    <a:pt x="3257675" y="5250258"/>
                  </a:lnTo>
                  <a:lnTo>
                    <a:pt x="3212477" y="5260624"/>
                  </a:lnTo>
                  <a:lnTo>
                    <a:pt x="3166989" y="5270220"/>
                  </a:lnTo>
                  <a:lnTo>
                    <a:pt x="3121219" y="5279038"/>
                  </a:lnTo>
                  <a:lnTo>
                    <a:pt x="3075174" y="5287071"/>
                  </a:lnTo>
                  <a:lnTo>
                    <a:pt x="3028860" y="5294312"/>
                  </a:lnTo>
                  <a:lnTo>
                    <a:pt x="2982285" y="5300754"/>
                  </a:lnTo>
                  <a:lnTo>
                    <a:pt x="2935456" y="5306389"/>
                  </a:lnTo>
                  <a:lnTo>
                    <a:pt x="2888380" y="5311210"/>
                  </a:lnTo>
                  <a:lnTo>
                    <a:pt x="2841065" y="5315210"/>
                  </a:lnTo>
                  <a:lnTo>
                    <a:pt x="2793518" y="5318382"/>
                  </a:lnTo>
                  <a:lnTo>
                    <a:pt x="2745746" y="5320718"/>
                  </a:lnTo>
                  <a:lnTo>
                    <a:pt x="2697755" y="5322212"/>
                  </a:lnTo>
                  <a:lnTo>
                    <a:pt x="2649554" y="5322855"/>
                  </a:lnTo>
                  <a:close/>
                </a:path>
              </a:pathLst>
            </a:custGeom>
            <a:solidFill>
              <a:srgbClr val="60C6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873" y="3374567"/>
              <a:ext cx="4937459" cy="492760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1579" y="4211918"/>
            <a:ext cx="13491210" cy="1150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200"/>
              </a:lnSpc>
              <a:spcBef>
                <a:spcPts val="100"/>
              </a:spcBef>
            </a:pPr>
            <a:r>
              <a:rPr lang="es-ES" sz="2800" spc="90" dirty="0">
                <a:latin typeface="Arial MT"/>
                <a:cs typeface="Arial MT"/>
              </a:rPr>
              <a:t>Conocer las exigencias de la</a:t>
            </a:r>
            <a:r>
              <a:rPr lang="es-ES" sz="2800" b="1" spc="90" dirty="0">
                <a:latin typeface="Arial MT"/>
                <a:cs typeface="Arial MT"/>
              </a:rPr>
              <a:t> pyme </a:t>
            </a:r>
            <a:r>
              <a:rPr lang="es-ES" sz="2800" spc="90" dirty="0">
                <a:latin typeface="Arial MT"/>
                <a:cs typeface="Arial MT"/>
              </a:rPr>
              <a:t>ante la nueva realidad digital </a:t>
            </a:r>
            <a:r>
              <a:rPr sz="2800" spc="90" dirty="0">
                <a:latin typeface="Arial MT"/>
                <a:cs typeface="Arial MT"/>
              </a:rPr>
              <a:t>que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85" dirty="0">
                <a:latin typeface="Arial MT"/>
                <a:cs typeface="Arial MT"/>
              </a:rPr>
              <a:t>puede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120" dirty="0">
                <a:latin typeface="Arial MT"/>
                <a:cs typeface="Arial MT"/>
              </a:rPr>
              <a:t>aportar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125" dirty="0">
                <a:latin typeface="Arial Black"/>
                <a:cs typeface="Arial Black"/>
              </a:rPr>
              <a:t>transformación</a:t>
            </a:r>
            <a:r>
              <a:rPr sz="2800" spc="-185" dirty="0">
                <a:latin typeface="Arial Black"/>
                <a:cs typeface="Arial Black"/>
              </a:rPr>
              <a:t> </a:t>
            </a:r>
            <a:r>
              <a:rPr sz="2800" spc="-130" dirty="0">
                <a:latin typeface="Arial Black"/>
                <a:cs typeface="Arial Black"/>
              </a:rPr>
              <a:t>digital</a:t>
            </a:r>
            <a:r>
              <a:rPr sz="2800" spc="-175" dirty="0">
                <a:latin typeface="Arial Black"/>
                <a:cs typeface="Arial Black"/>
              </a:rPr>
              <a:t> </a:t>
            </a:r>
            <a:r>
              <a:rPr sz="2800" spc="80" dirty="0">
                <a:latin typeface="Arial MT"/>
                <a:cs typeface="Arial MT"/>
              </a:rPr>
              <a:t>para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70" dirty="0">
                <a:latin typeface="Arial MT"/>
                <a:cs typeface="Arial MT"/>
              </a:rPr>
              <a:t>correcta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70" dirty="0">
                <a:latin typeface="Arial MT"/>
                <a:cs typeface="Arial MT"/>
              </a:rPr>
              <a:t>integración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en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una pyme.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1579" y="6006885"/>
            <a:ext cx="13480415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200"/>
              </a:lnSpc>
              <a:spcBef>
                <a:spcPts val="100"/>
              </a:spcBef>
            </a:pPr>
            <a:r>
              <a:rPr sz="2800" dirty="0">
                <a:latin typeface="Arial MT"/>
                <a:cs typeface="Arial MT"/>
              </a:rPr>
              <a:t>Conocer</a:t>
            </a:r>
            <a:r>
              <a:rPr sz="2800" spc="6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los</a:t>
            </a:r>
            <a:r>
              <a:rPr sz="2800" spc="675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elementos</a:t>
            </a:r>
            <a:r>
              <a:rPr sz="2800" spc="6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básicos</a:t>
            </a:r>
            <a:r>
              <a:rPr sz="2800" spc="67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de</a:t>
            </a:r>
            <a:r>
              <a:rPr sz="2800" spc="670" dirty="0">
                <a:latin typeface="Arial MT"/>
                <a:cs typeface="Arial MT"/>
              </a:rPr>
              <a:t> </a:t>
            </a:r>
            <a:r>
              <a:rPr sz="2800" spc="150" dirty="0">
                <a:latin typeface="Arial MT"/>
                <a:cs typeface="Arial MT"/>
              </a:rPr>
              <a:t>un</a:t>
            </a:r>
            <a:r>
              <a:rPr sz="2800" spc="-30" dirty="0">
                <a:latin typeface="Arial MT"/>
                <a:cs typeface="Arial MT"/>
              </a:rPr>
              <a:t>  </a:t>
            </a:r>
            <a:r>
              <a:rPr sz="2800" dirty="0">
                <a:latin typeface="Arial Black"/>
                <a:cs typeface="Arial Black"/>
              </a:rPr>
              <a:t>plan</a:t>
            </a:r>
            <a:r>
              <a:rPr sz="2800" spc="52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de</a:t>
            </a:r>
            <a:r>
              <a:rPr sz="2800" spc="520" dirty="0">
                <a:latin typeface="Arial Black"/>
                <a:cs typeface="Arial Black"/>
              </a:rPr>
              <a:t> </a:t>
            </a:r>
            <a:r>
              <a:rPr sz="2800" spc="-60" dirty="0">
                <a:latin typeface="Arial Black"/>
                <a:cs typeface="Arial Black"/>
              </a:rPr>
              <a:t>transformación</a:t>
            </a:r>
            <a:r>
              <a:rPr sz="2800" spc="520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digital</a:t>
            </a:r>
            <a:r>
              <a:rPr sz="2800" dirty="0">
                <a:latin typeface="Arial MT"/>
                <a:cs typeface="Arial MT"/>
              </a:rPr>
              <a:t>,</a:t>
            </a:r>
            <a:r>
              <a:rPr sz="2800" spc="670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su </a:t>
            </a:r>
            <a:r>
              <a:rPr sz="2800" spc="90" dirty="0">
                <a:latin typeface="Arial MT"/>
                <a:cs typeface="Arial MT"/>
              </a:rPr>
              <a:t>impacto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en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114" dirty="0">
                <a:latin typeface="Arial MT"/>
                <a:cs typeface="Arial MT"/>
              </a:rPr>
              <a:t>toda</a:t>
            </a:r>
            <a:r>
              <a:rPr sz="2800" spc="1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organización</a:t>
            </a:r>
            <a:r>
              <a:rPr sz="2800" spc="1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y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saber</a:t>
            </a:r>
            <a:r>
              <a:rPr sz="2800" spc="140" dirty="0">
                <a:latin typeface="Arial MT"/>
                <a:cs typeface="Arial MT"/>
              </a:rPr>
              <a:t> </a:t>
            </a:r>
            <a:r>
              <a:rPr sz="2800" spc="95" dirty="0">
                <a:latin typeface="Arial MT"/>
                <a:cs typeface="Arial MT"/>
              </a:rPr>
              <a:t>cómo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95" dirty="0">
                <a:latin typeface="Arial MT"/>
                <a:cs typeface="Arial MT"/>
              </a:rPr>
              <a:t>coordinar</a:t>
            </a:r>
            <a:r>
              <a:rPr sz="2800" spc="1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las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distintas</a:t>
            </a:r>
            <a:r>
              <a:rPr sz="2800" spc="1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áreas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de</a:t>
            </a:r>
            <a:r>
              <a:rPr sz="2800" spc="13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la </a:t>
            </a:r>
            <a:r>
              <a:rPr sz="2800" dirty="0">
                <a:latin typeface="Arial MT"/>
                <a:cs typeface="Arial MT"/>
              </a:rPr>
              <a:t>Pyme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para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su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implementación,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utilizando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para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ello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la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Hoja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de</a:t>
            </a:r>
            <a:r>
              <a:rPr sz="2800" spc="280" dirty="0">
                <a:latin typeface="Arial MT"/>
                <a:cs typeface="Arial MT"/>
              </a:rPr>
              <a:t> </a:t>
            </a:r>
            <a:r>
              <a:rPr sz="2800" spc="140" dirty="0">
                <a:latin typeface="Arial MT"/>
                <a:cs typeface="Arial MT"/>
              </a:rPr>
              <a:t>ruta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spc="90" dirty="0">
                <a:latin typeface="Arial MT"/>
                <a:cs typeface="Arial MT"/>
              </a:rPr>
              <a:t>propuesta</a:t>
            </a:r>
            <a:r>
              <a:rPr sz="2800" spc="285" dirty="0">
                <a:latin typeface="Arial MT"/>
                <a:cs typeface="Arial MT"/>
              </a:rPr>
              <a:t> </a:t>
            </a:r>
            <a:r>
              <a:rPr sz="2800" spc="-50" dirty="0">
                <a:latin typeface="Arial MT"/>
                <a:cs typeface="Arial MT"/>
              </a:rPr>
              <a:t>y </a:t>
            </a:r>
            <a:r>
              <a:rPr sz="2800" spc="90" dirty="0">
                <a:latin typeface="Arial MT"/>
                <a:cs typeface="Arial MT"/>
              </a:rPr>
              <a:t>definida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80" dirty="0">
                <a:latin typeface="Arial MT"/>
                <a:cs typeface="Arial MT"/>
              </a:rPr>
              <a:t>para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95" dirty="0">
                <a:latin typeface="Arial MT"/>
                <a:cs typeface="Arial MT"/>
              </a:rPr>
              <a:t>tal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60" dirty="0">
                <a:latin typeface="Arial MT"/>
                <a:cs typeface="Arial MT"/>
              </a:rPr>
              <a:t>fin.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1" y="1481755"/>
            <a:ext cx="14364988" cy="15889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5417" y="1403508"/>
            <a:ext cx="1149716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10" dirty="0" err="1">
                <a:latin typeface="Arial MT"/>
                <a:cs typeface="Arial MT"/>
              </a:rPr>
              <a:t>Competencia</a:t>
            </a:r>
            <a:r>
              <a:rPr lang="es-ES" sz="9000" b="0" spc="-10" dirty="0">
                <a:latin typeface="Arial MT"/>
                <a:cs typeface="Arial MT"/>
              </a:rPr>
              <a:t> General</a:t>
            </a:r>
            <a:endParaRPr sz="90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04028" y="7167818"/>
            <a:ext cx="113779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 análisis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empresarial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garantiza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empresa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esté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preparada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 alcanzar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máximo </a:t>
            </a:r>
            <a:r>
              <a:rPr sz="2400" dirty="0">
                <a:latin typeface="Calibri"/>
                <a:cs typeface="Calibri"/>
              </a:rPr>
              <a:t>potencial.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Ayuda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líderes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identificar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problemas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luego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implementar</a:t>
            </a:r>
            <a:r>
              <a:rPr sz="2400" b="1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estrategias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resolverlos.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análisis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empresarial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efectivo,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nos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dará</a:t>
            </a:r>
            <a:r>
              <a:rPr sz="2400" spc="44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como </a:t>
            </a:r>
            <a:r>
              <a:rPr sz="2400" b="1" spc="-10" dirty="0">
                <a:latin typeface="Calibri"/>
                <a:cs typeface="Calibri"/>
              </a:rPr>
              <a:t>resultado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plan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específico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poner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práctica.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79063" y="1890237"/>
            <a:ext cx="11139796" cy="4641581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BBFF2C-7DC6-6CC8-05BA-9DBF0719F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CDFAC54C-B95C-6371-6027-FE97EF08C50C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51ADD45-50A9-CD7F-BEE3-EB510096617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1E24E28-1BA0-821C-DECF-B58F45BDFB63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71987FA-7CDA-FD87-ED61-E8938A56647C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F72D2F8-5757-588B-3001-3F4CF713F48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104FF3EE-DEF4-FF0A-2D6B-8A80B52A842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CB63D210-2AB4-CB60-17FD-A4D9747E51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2DC8C6F-8572-2E76-D8E1-8941AAE410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0F3B118-75F3-C4E5-EEA3-0A18CAD269D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EA3BFB6-CEB6-0112-66AC-1480F31713E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67F3B66-8032-A549-3D62-D3801FE9B8C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EA90009C-3ECE-1DB7-3BBD-00052245072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2D4D8740-9D07-3EDE-EECA-AC7ACCC590A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649CDF5-DF9A-DCF8-0AA8-21D25B95163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A1203A3-80EC-9053-6F0F-DA23EA8486AF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BA42400-C514-BFD9-1D84-2A1D4B2B222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B25205E0-E453-AED0-657B-F87138FA874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8EB5004C-4390-E7C4-07CA-EBD4BB8F201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2135306F-2B94-BB5F-4B77-EEFFCDB24CE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775CB292-65C7-CE57-96E9-5882E0D49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2" y="2279141"/>
            <a:ext cx="12292193" cy="6219849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B100C293-AC5A-2241-EC94-779F4129F41F}"/>
              </a:ext>
            </a:extLst>
          </p:cNvPr>
          <p:cNvSpPr txBox="1"/>
          <p:nvPr/>
        </p:nvSpPr>
        <p:spPr>
          <a:xfrm>
            <a:off x="4876800" y="176699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Fases para la creación de un Plan Estratégico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865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3047" y="1595770"/>
            <a:ext cx="8917940" cy="734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Conceptos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los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análisis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estratégicos.</a:t>
            </a:r>
            <a:endParaRPr sz="2400">
              <a:latin typeface="Arial"/>
              <a:cs typeface="Arial"/>
            </a:endParaRPr>
          </a:p>
          <a:p>
            <a:pPr marL="12700" marR="22860" algn="just">
              <a:lnSpc>
                <a:spcPct val="100000"/>
              </a:lnSpc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Misión:</a:t>
            </a:r>
            <a:r>
              <a:rPr sz="2400" b="1" spc="235" dirty="0">
                <a:solidFill>
                  <a:srgbClr val="0097B2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misión</a:t>
            </a:r>
            <a:r>
              <a:rPr sz="2400" spc="23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23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declaración</a:t>
            </a:r>
            <a:r>
              <a:rPr sz="2400" spc="2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duradera</a:t>
            </a:r>
            <a:r>
              <a:rPr sz="2400" spc="23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sobre</a:t>
            </a:r>
            <a:r>
              <a:rPr sz="2400" spc="23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el </a:t>
            </a:r>
            <a:r>
              <a:rPr sz="2400" dirty="0">
                <a:latin typeface="Arial MT"/>
                <a:cs typeface="Arial MT"/>
              </a:rPr>
              <a:t>propósito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distingue</a:t>
            </a:r>
            <a:r>
              <a:rPr sz="2400" spc="5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5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otra</a:t>
            </a:r>
            <a:r>
              <a:rPr sz="2400" spc="5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similar,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spc="-10" dirty="0">
                <a:latin typeface="Arial MT"/>
                <a:cs typeface="Arial MT"/>
              </a:rPr>
              <a:t>declaración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razón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(David,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2003).</a:t>
            </a:r>
            <a:endParaRPr sz="24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misión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considerar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5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puntos: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razón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ser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empresa,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el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papel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de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empresa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en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sociedad,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naturaleza</a:t>
            </a:r>
            <a:r>
              <a:rPr sz="2400" i="1" spc="-80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del </a:t>
            </a:r>
            <a:r>
              <a:rPr sz="2400" i="1" dirty="0">
                <a:latin typeface="Arial"/>
                <a:cs typeface="Arial"/>
              </a:rPr>
              <a:t>negocio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de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empresa,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el</a:t>
            </a:r>
            <a:r>
              <a:rPr sz="2400" i="1" spc="3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valor</a:t>
            </a:r>
            <a:r>
              <a:rPr sz="2400" i="1" spc="3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que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empresa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crea</a:t>
            </a:r>
            <a:r>
              <a:rPr sz="2400" i="1" spc="31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para</a:t>
            </a:r>
            <a:r>
              <a:rPr sz="2400" i="1" spc="310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sus </a:t>
            </a:r>
            <a:r>
              <a:rPr sz="2400" i="1" dirty="0">
                <a:latin typeface="Arial"/>
                <a:cs typeface="Arial"/>
              </a:rPr>
              <a:t>grupos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de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interés</a:t>
            </a:r>
            <a:r>
              <a:rPr sz="2400" i="1" spc="90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y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los</a:t>
            </a:r>
            <a:r>
              <a:rPr sz="2400" i="1" spc="90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tipos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de</a:t>
            </a:r>
            <a:r>
              <a:rPr sz="2400" i="1" spc="90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actividades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en</a:t>
            </a:r>
            <a:r>
              <a:rPr sz="2400" i="1" spc="90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los</a:t>
            </a:r>
            <a:r>
              <a:rPr sz="2400" i="1" spc="8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que</a:t>
            </a:r>
            <a:r>
              <a:rPr sz="2400" i="1" spc="90" dirty="0">
                <a:latin typeface="Arial"/>
                <a:cs typeface="Arial"/>
              </a:rPr>
              <a:t>  </a:t>
            </a:r>
            <a:r>
              <a:rPr sz="2400" i="1" spc="-25" dirty="0">
                <a:latin typeface="Arial"/>
                <a:cs typeface="Arial"/>
              </a:rPr>
              <a:t>la </a:t>
            </a:r>
            <a:r>
              <a:rPr sz="2400" i="1" dirty="0">
                <a:latin typeface="Arial"/>
                <a:cs typeface="Arial"/>
              </a:rPr>
              <a:t>organización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debe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concentrar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sus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esfuerzos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en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dirty="0">
                <a:latin typeface="Arial"/>
                <a:cs typeface="Arial"/>
              </a:rPr>
              <a:t>el</a:t>
            </a:r>
            <a:r>
              <a:rPr sz="2400" i="1" spc="355" dirty="0">
                <a:latin typeface="Arial"/>
                <a:cs typeface="Arial"/>
              </a:rPr>
              <a:t>  </a:t>
            </a:r>
            <a:r>
              <a:rPr sz="2400" i="1" spc="-10" dirty="0">
                <a:latin typeface="Arial"/>
                <a:cs typeface="Arial"/>
              </a:rPr>
              <a:t>futuro </a:t>
            </a:r>
            <a:r>
              <a:rPr sz="2400" spc="-10" dirty="0">
                <a:latin typeface="Arial MT"/>
                <a:cs typeface="Arial MT"/>
              </a:rPr>
              <a:t>(Chiavenato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Arao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2011).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2700" marR="7620" algn="just">
              <a:lnSpc>
                <a:spcPct val="100000"/>
              </a:lnSpc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Visión:</a:t>
            </a:r>
            <a:r>
              <a:rPr sz="2400" b="1" spc="15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declaración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visión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considera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menudo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como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primer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paso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seguir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5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planeación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estratégica.</a:t>
            </a:r>
            <a:r>
              <a:rPr sz="2400" spc="5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declaración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visión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responder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pregunta</a:t>
            </a:r>
            <a:r>
              <a:rPr sz="2400" spc="525" dirty="0">
                <a:latin typeface="Arial MT"/>
                <a:cs typeface="Arial MT"/>
              </a:rPr>
              <a:t> </a:t>
            </a:r>
            <a:r>
              <a:rPr sz="2400" i="1" spc="-10" dirty="0">
                <a:latin typeface="Arial"/>
                <a:cs typeface="Arial"/>
              </a:rPr>
              <a:t>“¿Qué </a:t>
            </a:r>
            <a:r>
              <a:rPr sz="2400" i="1" dirty="0">
                <a:latin typeface="Arial"/>
                <a:cs typeface="Arial"/>
              </a:rPr>
              <a:t>queremos</a:t>
            </a:r>
            <a:r>
              <a:rPr sz="2400" i="1" spc="-8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llegar</a:t>
            </a:r>
            <a:r>
              <a:rPr sz="2400" i="1" spc="-7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a</a:t>
            </a:r>
            <a:r>
              <a:rPr sz="2400" i="1" spc="-7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ser?”</a:t>
            </a:r>
            <a:r>
              <a:rPr sz="2400" i="1" spc="-7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(David,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2003).</a:t>
            </a:r>
            <a:endParaRPr sz="24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Según</a:t>
            </a:r>
            <a:r>
              <a:rPr sz="2400" spc="1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Chiavenato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Sapiro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(2011)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su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libro</a:t>
            </a:r>
            <a:r>
              <a:rPr sz="2400" spc="17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Planeación </a:t>
            </a:r>
            <a:r>
              <a:rPr sz="2400" dirty="0">
                <a:latin typeface="Arial MT"/>
                <a:cs typeface="Arial MT"/>
              </a:rPr>
              <a:t>Estratégica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Fundamentos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Aplicaciones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nos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dice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32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declaración</a:t>
            </a:r>
            <a:r>
              <a:rPr sz="2400" spc="3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3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visión</a:t>
            </a:r>
            <a:r>
              <a:rPr sz="2400" spc="3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3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cumplir</a:t>
            </a:r>
            <a:r>
              <a:rPr sz="2400" spc="3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3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31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siguientes </a:t>
            </a:r>
            <a:r>
              <a:rPr sz="2400" dirty="0">
                <a:latin typeface="Arial MT"/>
                <a:cs typeface="Arial MT"/>
              </a:rPr>
              <a:t>premisas: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adherencia</a:t>
            </a:r>
            <a:r>
              <a:rPr sz="2400" spc="1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hechos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reales,</a:t>
            </a:r>
            <a:r>
              <a:rPr sz="2400" spc="1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descripción</a:t>
            </a:r>
            <a:r>
              <a:rPr sz="2400" spc="1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concisa</a:t>
            </a:r>
            <a:r>
              <a:rPr sz="2400" spc="13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pero </a:t>
            </a:r>
            <a:r>
              <a:rPr sz="2400" dirty="0">
                <a:latin typeface="Arial MT"/>
                <a:cs typeface="Arial MT"/>
              </a:rPr>
              <a:t>potente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equilibrio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todos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grupos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interés.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7137" y="3070655"/>
            <a:ext cx="4641101" cy="46411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0153" y="6391311"/>
            <a:ext cx="123888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Valores:</a:t>
            </a:r>
            <a:r>
              <a:rPr sz="2400" b="1" spc="85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valores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organizacionales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bases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sobre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cuales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rige</a:t>
            </a:r>
            <a:r>
              <a:rPr sz="2400" spc="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conducta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empleados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organización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(Ingenio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2019).</a:t>
            </a:r>
            <a:endParaRPr sz="24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valores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responden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pregunta: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¿Qué</a:t>
            </a:r>
            <a:r>
              <a:rPr sz="2400" i="1" spc="25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es</a:t>
            </a:r>
            <a:r>
              <a:rPr sz="2400" i="1" spc="2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lo</a:t>
            </a:r>
            <a:r>
              <a:rPr sz="2400" i="1" spc="2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importante</a:t>
            </a:r>
            <a:r>
              <a:rPr sz="2400" i="1" spc="2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para</a:t>
            </a:r>
            <a:r>
              <a:rPr sz="2400" i="1" spc="25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la</a:t>
            </a:r>
            <a:r>
              <a:rPr sz="2400" i="1" spc="2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organización?</a:t>
            </a:r>
            <a:r>
              <a:rPr sz="2400" i="1" spc="27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se </a:t>
            </a:r>
            <a:r>
              <a:rPr sz="2400" dirty="0">
                <a:latin typeface="Arial MT"/>
                <a:cs typeface="Arial MT"/>
              </a:rPr>
              <a:t>trata</a:t>
            </a:r>
            <a:r>
              <a:rPr sz="2400" spc="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conjunto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conceptos,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filosofías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creencias</a:t>
            </a:r>
            <a:r>
              <a:rPr sz="2400" spc="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generales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empresa </a:t>
            </a:r>
            <a:r>
              <a:rPr sz="2400" dirty="0">
                <a:latin typeface="Arial MT"/>
                <a:cs typeface="Arial MT"/>
              </a:rPr>
              <a:t>respeta,</a:t>
            </a:r>
            <a:r>
              <a:rPr sz="2400" spc="-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práctica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está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por</a:t>
            </a:r>
            <a:r>
              <a:rPr sz="2400" spc="-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encima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prácticas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cotidianas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buscar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las </a:t>
            </a:r>
            <a:r>
              <a:rPr sz="2400" dirty="0">
                <a:latin typeface="Arial MT"/>
                <a:cs typeface="Arial MT"/>
              </a:rPr>
              <a:t>ganancias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corto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plazo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(Chiavenato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Arao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2011).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1437876"/>
            <a:ext cx="8145163" cy="46481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5">
            <a:extLst>
              <a:ext uri="{FF2B5EF4-FFF2-40B4-BE49-F238E27FC236}">
                <a16:creationId xmlns:a16="http://schemas.microsoft.com/office/drawing/2014/main" id="{A2E15675-53DB-2067-F973-2123FD8A3436}"/>
              </a:ext>
            </a:extLst>
          </p:cNvPr>
          <p:cNvSpPr txBox="1">
            <a:spLocks/>
          </p:cNvSpPr>
          <p:nvPr/>
        </p:nvSpPr>
        <p:spPr>
          <a:xfrm>
            <a:off x="12430263" y="9422582"/>
            <a:ext cx="204807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5">
              <a:lnSpc>
                <a:spcPts val="1938"/>
              </a:lnSpc>
            </a:pPr>
            <a:r>
              <a:rPr lang="es-ES" sz="1632" spc="-7" dirty="0"/>
              <a:t>@Alejandro Ferrando</a:t>
            </a:r>
          </a:p>
        </p:txBody>
      </p:sp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4B0EF0A9-3208-80BA-C59A-C48FA32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1181100"/>
            <a:ext cx="14541501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8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5">
            <a:extLst>
              <a:ext uri="{FF2B5EF4-FFF2-40B4-BE49-F238E27FC236}">
                <a16:creationId xmlns:a16="http://schemas.microsoft.com/office/drawing/2014/main" id="{A2E15675-53DB-2067-F973-2123FD8A3436}"/>
              </a:ext>
            </a:extLst>
          </p:cNvPr>
          <p:cNvSpPr txBox="1">
            <a:spLocks/>
          </p:cNvSpPr>
          <p:nvPr/>
        </p:nvSpPr>
        <p:spPr>
          <a:xfrm>
            <a:off x="12430263" y="9422582"/>
            <a:ext cx="204807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5">
              <a:lnSpc>
                <a:spcPts val="1938"/>
              </a:lnSpc>
            </a:pPr>
            <a:r>
              <a:rPr lang="es-ES" sz="1632" spc="-7" dirty="0"/>
              <a:t>@Alejandro Ferrando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A0490958-3B9D-86C7-D182-E7FBB76E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57300"/>
            <a:ext cx="14283572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2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65970-95E4-1EF5-DAE9-751E3794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5">
            <a:extLst>
              <a:ext uri="{FF2B5EF4-FFF2-40B4-BE49-F238E27FC236}">
                <a16:creationId xmlns:a16="http://schemas.microsoft.com/office/drawing/2014/main" id="{3673A2D7-5315-0734-FC42-360EC0844034}"/>
              </a:ext>
            </a:extLst>
          </p:cNvPr>
          <p:cNvSpPr txBox="1">
            <a:spLocks/>
          </p:cNvSpPr>
          <p:nvPr/>
        </p:nvSpPr>
        <p:spPr>
          <a:xfrm>
            <a:off x="12430263" y="9422582"/>
            <a:ext cx="2048070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275">
              <a:lnSpc>
                <a:spcPts val="1938"/>
              </a:lnSpc>
            </a:pPr>
            <a:r>
              <a:rPr lang="es-ES" sz="1632" spc="-7" dirty="0"/>
              <a:t>@Alejandro Ferrando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A334D74-9B23-67DC-1B59-455AC591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57300"/>
            <a:ext cx="14207258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7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1429" y="2223824"/>
            <a:ext cx="9101455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Existen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análisis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estratégicos: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19380" indent="-114300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1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externo:</a:t>
            </a:r>
            <a:endParaRPr sz="2400">
              <a:latin typeface="Calibri"/>
              <a:cs typeface="Calibri"/>
            </a:endParaRPr>
          </a:p>
          <a:p>
            <a:pPr marL="119380" marR="5715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En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entorno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externo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existen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oportunidades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 </a:t>
            </a:r>
            <a:r>
              <a:rPr sz="2400" dirty="0">
                <a:latin typeface="Arial MT"/>
                <a:cs typeface="Arial MT"/>
              </a:rPr>
              <a:t>podrían</a:t>
            </a:r>
            <a:r>
              <a:rPr sz="2400" spc="35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otorgar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beneficios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amenazas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deberían</a:t>
            </a:r>
            <a:r>
              <a:rPr sz="2400" spc="36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ser </a:t>
            </a:r>
            <a:r>
              <a:rPr sz="2400" dirty="0">
                <a:latin typeface="Arial MT"/>
                <a:cs typeface="Arial MT"/>
              </a:rPr>
              <a:t>evaluadas.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Está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evaluación</a:t>
            </a:r>
            <a:r>
              <a:rPr sz="2400" spc="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entorno</a:t>
            </a:r>
            <a:r>
              <a:rPr sz="2400" spc="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realizar</a:t>
            </a:r>
            <a:r>
              <a:rPr sz="2400" spc="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12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base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3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siguientes</a:t>
            </a:r>
            <a:r>
              <a:rPr sz="2400" spc="3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fuerzas:</a:t>
            </a:r>
            <a:r>
              <a:rPr sz="2400" spc="38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económicas,</a:t>
            </a:r>
            <a:r>
              <a:rPr sz="2400" spc="3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sociales,</a:t>
            </a:r>
            <a:r>
              <a:rPr sz="2400" spc="38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culturales, </a:t>
            </a:r>
            <a:r>
              <a:rPr sz="2400" dirty="0">
                <a:latin typeface="Arial MT"/>
                <a:cs typeface="Arial MT"/>
              </a:rPr>
              <a:t>demográficas,</a:t>
            </a:r>
            <a:r>
              <a:rPr sz="2400" spc="3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ambientales,</a:t>
            </a:r>
            <a:r>
              <a:rPr sz="2400" spc="3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políticas,</a:t>
            </a:r>
            <a:r>
              <a:rPr sz="2400" spc="3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gubernamentales,</a:t>
            </a:r>
            <a:r>
              <a:rPr sz="2400" spc="3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legales, </a:t>
            </a:r>
            <a:r>
              <a:rPr sz="2400" dirty="0">
                <a:latin typeface="Arial MT"/>
                <a:cs typeface="Arial MT"/>
              </a:rPr>
              <a:t>tecnológicas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competitivas.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19380" indent="-114300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1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interno:</a:t>
            </a:r>
            <a:endParaRPr sz="2400">
              <a:latin typeface="Calibri"/>
              <a:cs typeface="Calibri"/>
            </a:endParaRPr>
          </a:p>
          <a:p>
            <a:pPr marL="11938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En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entorno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interno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estudia,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identifica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evalúa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fortalezas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debilidades,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dentro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áreas</a:t>
            </a:r>
            <a:r>
              <a:rPr sz="2400" spc="7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funcionales </a:t>
            </a:r>
            <a:r>
              <a:rPr sz="2400" dirty="0">
                <a:latin typeface="Arial MT"/>
                <a:cs typeface="Arial MT"/>
              </a:rPr>
              <a:t>como: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negocios,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dirección,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mercadotecnia,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finanzas,</a:t>
            </a:r>
            <a:r>
              <a:rPr sz="2400" spc="-10" dirty="0">
                <a:latin typeface="Arial MT"/>
                <a:cs typeface="Arial MT"/>
              </a:rPr>
              <a:t> contabilidad, </a:t>
            </a:r>
            <a:r>
              <a:rPr sz="2400" dirty="0">
                <a:latin typeface="Arial MT"/>
                <a:cs typeface="Arial MT"/>
              </a:rPr>
              <a:t>producción,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operaciones,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investigación,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entre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otras.</a:t>
            </a:r>
            <a:r>
              <a:rPr sz="2400" spc="1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Además,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se </a:t>
            </a:r>
            <a:r>
              <a:rPr sz="2400" dirty="0">
                <a:latin typeface="Arial MT"/>
                <a:cs typeface="Arial MT"/>
              </a:rPr>
              <a:t>examina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relación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entre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áreas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negocios,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así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como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dirty="0">
                <a:latin typeface="Arial MT"/>
                <a:cs typeface="Arial MT"/>
              </a:rPr>
              <a:t>participación</a:t>
            </a:r>
            <a:r>
              <a:rPr sz="2400" spc="49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estratégica</a:t>
            </a:r>
            <a:r>
              <a:rPr sz="2400" spc="5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49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conceptos</a:t>
            </a:r>
            <a:r>
              <a:rPr sz="2400" spc="5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0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áreas </a:t>
            </a:r>
            <a:r>
              <a:rPr sz="2400" dirty="0">
                <a:latin typeface="Arial MT"/>
                <a:cs typeface="Arial MT"/>
              </a:rPr>
              <a:t>funcionales</a:t>
            </a:r>
            <a:r>
              <a:rPr sz="2400" spc="-1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importantes.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7438" y="2966657"/>
            <a:ext cx="4981756" cy="50548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9052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AF41-FA88-5C3D-6E75-DDCE391D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F5C5194-6020-8097-1D7D-049F1E9C66C6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6590BFFE-179F-1B40-016E-8907F4CEBD5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B823DC-501A-FAE2-6BCA-8789242A312A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B21377-1791-7A82-67BD-858E59EB5567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74CF4EC-7B9F-A4A1-21A5-F1F94062900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7C6E60A-016B-64F9-E786-D30FED780C6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29208B3-BCE0-3856-6EEA-5D9946B4D0D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3500414-62D6-C0AC-DC83-9A1D8CF30A5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900A436F-42DD-7CDA-D354-C14FF4A811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E94DC453-4071-B3CF-9E0F-60E266A74E6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ACEF793D-1D41-7A6D-A6C0-FCBB424D51F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A012DE8D-AC75-63C9-E905-A53D17421C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6A107AE0-4D80-E44B-5B11-7FA11ACA73F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2BFFC49B-357C-25B2-021D-E4F862CCF4B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AFACE52-3985-A29D-8125-8B83E03E2D4E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46BC201E-2616-A017-073C-31579C134F8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CEE8E56E-6627-A5B6-811B-DCBDDD23BCA9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18EB5F1-EC69-F308-9269-CE90E60A245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69DC1272-807D-3A44-C8CD-480EE8F32E6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B9AD7919-2932-D673-D4ED-D94A18B53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2" y="2279141"/>
            <a:ext cx="12292193" cy="6219849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07E69D21-AEAE-5100-F9A7-D9B5DB9EF0B2}"/>
              </a:ext>
            </a:extLst>
          </p:cNvPr>
          <p:cNvSpPr txBox="1"/>
          <p:nvPr/>
        </p:nvSpPr>
        <p:spPr>
          <a:xfrm>
            <a:off x="4876800" y="176699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Fases para la creación de un Plan Estratégico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40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468" y="2857500"/>
            <a:ext cx="12648379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4481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400" y="2948591"/>
            <a:ext cx="1317434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25"/>
              </a:spcBef>
              <a:buChar char="•"/>
              <a:tabLst>
                <a:tab pos="191770" algn="l"/>
              </a:tabLst>
            </a:pPr>
            <a:r>
              <a:rPr sz="2000" dirty="0">
                <a:latin typeface="Arial MT"/>
                <a:cs typeface="Arial MT"/>
              </a:rPr>
              <a:t>Tener</a:t>
            </a:r>
            <a:r>
              <a:rPr sz="2000" spc="30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una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visión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global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30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-75" dirty="0">
                <a:latin typeface="Arial Black"/>
                <a:cs typeface="Arial Black"/>
              </a:rPr>
              <a:t>gestión</a:t>
            </a:r>
            <a:r>
              <a:rPr sz="2000" spc="204" dirty="0">
                <a:latin typeface="Arial Black"/>
                <a:cs typeface="Arial Black"/>
              </a:rPr>
              <a:t> </a:t>
            </a:r>
            <a:r>
              <a:rPr sz="2000" spc="-70" dirty="0">
                <a:latin typeface="Arial Black"/>
                <a:cs typeface="Arial Black"/>
              </a:rPr>
              <a:t>empresarial</a:t>
            </a:r>
            <a:r>
              <a:rPr sz="2000" spc="210" dirty="0">
                <a:latin typeface="Arial Black"/>
                <a:cs typeface="Arial Black"/>
              </a:rPr>
              <a:t> </a:t>
            </a:r>
            <a:r>
              <a:rPr sz="2000" spc="85" dirty="0">
                <a:latin typeface="Arial MT"/>
                <a:cs typeface="Arial MT"/>
              </a:rPr>
              <a:t>que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les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permita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desarrollar</a:t>
            </a:r>
            <a:r>
              <a:rPr sz="2000" spc="30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55" dirty="0">
                <a:latin typeface="Arial MT"/>
                <a:cs typeface="Arial MT"/>
              </a:rPr>
              <a:t>actividad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con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máxima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4299" y="3367109"/>
            <a:ext cx="46221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Arial MT"/>
                <a:cs typeface="Arial MT"/>
              </a:rPr>
              <a:t>eficacia,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55" dirty="0">
                <a:latin typeface="Arial MT"/>
                <a:cs typeface="Arial MT"/>
              </a:rPr>
              <a:t>creatividad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45" dirty="0">
                <a:latin typeface="Arial MT"/>
                <a:cs typeface="Arial MT"/>
              </a:rPr>
              <a:t>responsabilidad.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6720" y="3829783"/>
            <a:ext cx="13193394" cy="53667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25"/>
              </a:spcBef>
              <a:buChar char="•"/>
              <a:tabLst>
                <a:tab pos="191770" algn="l"/>
              </a:tabLst>
            </a:pPr>
            <a:r>
              <a:rPr sz="2000" dirty="0">
                <a:latin typeface="Arial MT"/>
                <a:cs typeface="Arial MT"/>
              </a:rPr>
              <a:t>Saber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90" dirty="0">
                <a:latin typeface="Arial MT"/>
                <a:cs typeface="Arial MT"/>
              </a:rPr>
              <a:t>cómo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60" dirty="0">
                <a:latin typeface="Arial Black"/>
                <a:cs typeface="Arial Black"/>
              </a:rPr>
              <a:t>identificar</a:t>
            </a:r>
            <a:r>
              <a:rPr sz="2000" spc="114" dirty="0">
                <a:latin typeface="Arial Black"/>
                <a:cs typeface="Arial Black"/>
              </a:rPr>
              <a:t> </a:t>
            </a:r>
            <a:r>
              <a:rPr sz="2000" spc="-80" dirty="0">
                <a:latin typeface="Arial Black"/>
                <a:cs typeface="Arial Black"/>
              </a:rPr>
              <a:t>las</a:t>
            </a:r>
            <a:r>
              <a:rPr sz="2000" spc="114" dirty="0">
                <a:latin typeface="Arial Black"/>
                <a:cs typeface="Arial Black"/>
              </a:rPr>
              <a:t> </a:t>
            </a:r>
            <a:r>
              <a:rPr sz="2000" spc="-140" dirty="0">
                <a:latin typeface="Arial Black"/>
                <a:cs typeface="Arial Black"/>
              </a:rPr>
              <a:t>necesidades</a:t>
            </a:r>
            <a:r>
              <a:rPr sz="2000" spc="12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MT"/>
                <a:cs typeface="Arial MT"/>
              </a:rPr>
              <a:t>específicas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una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50" dirty="0">
                <a:latin typeface="Arial MT"/>
                <a:cs typeface="Arial MT"/>
              </a:rPr>
              <a:t>organización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22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contribuir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en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realización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spc="35" dirty="0">
                <a:latin typeface="Arial MT"/>
                <a:cs typeface="Arial MT"/>
              </a:rPr>
              <a:t>de</a:t>
            </a:r>
            <a:endParaRPr sz="2000" dirty="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spcBef>
                <a:spcPts val="1714"/>
              </a:spcBef>
            </a:pPr>
            <a:r>
              <a:rPr sz="2000" spc="50" dirty="0">
                <a:latin typeface="Arial MT"/>
                <a:cs typeface="Arial MT"/>
              </a:rPr>
              <a:t>diagnósticos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propuestas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soluciones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optimas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aplicación.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1714"/>
              </a:spcBef>
              <a:buChar char="•"/>
              <a:tabLst>
                <a:tab pos="191770" algn="l"/>
              </a:tabLst>
            </a:pPr>
            <a:r>
              <a:rPr sz="2000" dirty="0">
                <a:latin typeface="Arial MT"/>
                <a:cs typeface="Arial MT"/>
              </a:rPr>
              <a:t>Poder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100" dirty="0">
                <a:latin typeface="Arial MT"/>
                <a:cs typeface="Arial MT"/>
              </a:rPr>
              <a:t>aportar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propuestas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que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ayuden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60" dirty="0">
                <a:latin typeface="Arial Black"/>
                <a:cs typeface="Arial Black"/>
              </a:rPr>
              <a:t>toma</a:t>
            </a:r>
            <a:r>
              <a:rPr sz="2000" spc="-95" dirty="0">
                <a:latin typeface="Arial Black"/>
                <a:cs typeface="Arial Black"/>
              </a:rPr>
              <a:t> </a:t>
            </a:r>
            <a:r>
              <a:rPr sz="2000" spc="-114" dirty="0">
                <a:latin typeface="Arial Black"/>
                <a:cs typeface="Arial Black"/>
              </a:rPr>
              <a:t>de</a:t>
            </a:r>
            <a:r>
              <a:rPr sz="2000" spc="-100" dirty="0">
                <a:latin typeface="Arial Black"/>
                <a:cs typeface="Arial Black"/>
              </a:rPr>
              <a:t> </a:t>
            </a:r>
            <a:r>
              <a:rPr sz="2000" spc="-30" dirty="0">
                <a:latin typeface="Arial Black"/>
                <a:cs typeface="Arial Black"/>
              </a:rPr>
              <a:t>decisiones.</a:t>
            </a:r>
            <a:endParaRPr sz="2000" dirty="0">
              <a:latin typeface="Arial Black"/>
              <a:cs typeface="Arial Black"/>
            </a:endParaRPr>
          </a:p>
          <a:p>
            <a:pPr marL="191135" marR="47625" indent="-179070">
              <a:lnSpc>
                <a:spcPct val="171400"/>
              </a:lnSpc>
              <a:buChar char="•"/>
              <a:tabLst>
                <a:tab pos="192405" algn="l"/>
                <a:tab pos="1454785" algn="l"/>
                <a:tab pos="2075180" algn="l"/>
                <a:tab pos="2566670" algn="l"/>
                <a:tab pos="3905250" algn="l"/>
                <a:tab pos="4827905" algn="l"/>
                <a:tab pos="5652135" algn="l"/>
                <a:tab pos="6343650" algn="l"/>
                <a:tab pos="7310120" algn="l"/>
                <a:tab pos="8269605" algn="l"/>
                <a:tab pos="9599295" algn="l"/>
                <a:tab pos="10062210" algn="l"/>
                <a:tab pos="10790555" algn="l"/>
                <a:tab pos="11094085" algn="l"/>
                <a:tab pos="11657965" algn="l"/>
              </a:tabLst>
            </a:pPr>
            <a:r>
              <a:rPr sz="2000" spc="55" dirty="0">
                <a:latin typeface="Arial MT"/>
                <a:cs typeface="Arial MT"/>
              </a:rPr>
              <a:t>Entender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60" dirty="0">
                <a:latin typeface="Arial MT"/>
                <a:cs typeface="Arial MT"/>
              </a:rPr>
              <a:t>que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25" dirty="0">
                <a:latin typeface="Arial MT"/>
                <a:cs typeface="Arial MT"/>
              </a:rPr>
              <a:t>las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40" dirty="0">
                <a:latin typeface="Arial MT"/>
                <a:cs typeface="Arial MT"/>
              </a:rPr>
              <a:t>empresas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60" dirty="0">
                <a:latin typeface="Arial MT"/>
                <a:cs typeface="Arial MT"/>
              </a:rPr>
              <a:t>deben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10" dirty="0">
                <a:latin typeface="Arial MT"/>
                <a:cs typeface="Arial MT"/>
              </a:rPr>
              <a:t>elegir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60" dirty="0">
                <a:latin typeface="Arial MT"/>
                <a:cs typeface="Arial MT"/>
              </a:rPr>
              <a:t>bien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10" dirty="0">
                <a:latin typeface="Arial Black"/>
                <a:cs typeface="Arial Black"/>
              </a:rPr>
              <a:t>dónde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10" dirty="0">
                <a:latin typeface="Arial Black"/>
                <a:cs typeface="Arial Black"/>
              </a:rPr>
              <a:t>deben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-10" dirty="0">
                <a:latin typeface="Arial Black"/>
                <a:cs typeface="Arial Black"/>
              </a:rPr>
              <a:t>competir</a:t>
            </a:r>
            <a:r>
              <a:rPr sz="2000" dirty="0">
                <a:latin typeface="Arial Black"/>
                <a:cs typeface="Arial Black"/>
              </a:rPr>
              <a:t>	</a:t>
            </a:r>
            <a:r>
              <a:rPr sz="2000" spc="50" dirty="0">
                <a:latin typeface="Arial MT"/>
                <a:cs typeface="Arial MT"/>
              </a:rPr>
              <a:t>en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20" dirty="0">
                <a:latin typeface="Arial MT"/>
                <a:cs typeface="Arial MT"/>
              </a:rPr>
              <a:t>base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50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25" dirty="0">
                <a:latin typeface="Arial MT"/>
                <a:cs typeface="Arial MT"/>
              </a:rPr>
              <a:t>sus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10" dirty="0">
                <a:latin typeface="Arial MT"/>
                <a:cs typeface="Arial MT"/>
              </a:rPr>
              <a:t>capacidades 	</a:t>
            </a:r>
            <a:r>
              <a:rPr sz="2000" spc="45" dirty="0">
                <a:latin typeface="Arial MT"/>
                <a:cs typeface="Arial MT"/>
              </a:rPr>
              <a:t>diferenciales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qué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partners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pueden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90" dirty="0">
                <a:latin typeface="Arial MT"/>
                <a:cs typeface="Arial MT"/>
              </a:rPr>
              <a:t>complementar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estas </a:t>
            </a:r>
            <a:r>
              <a:rPr sz="2000" spc="-10" dirty="0">
                <a:latin typeface="Arial MT"/>
                <a:cs typeface="Arial MT"/>
              </a:rPr>
              <a:t>capacidades.</a:t>
            </a:r>
            <a:endParaRPr sz="2000" dirty="0">
              <a:latin typeface="Arial MT"/>
              <a:cs typeface="Arial MT"/>
            </a:endParaRPr>
          </a:p>
          <a:p>
            <a:pPr marL="191135" marR="24130" indent="-179070">
              <a:lnSpc>
                <a:spcPct val="171400"/>
              </a:lnSpc>
              <a:buChar char="•"/>
              <a:tabLst>
                <a:tab pos="192405" algn="l"/>
              </a:tabLst>
            </a:pPr>
            <a:r>
              <a:rPr sz="2000" dirty="0">
                <a:latin typeface="Arial MT"/>
                <a:cs typeface="Arial MT"/>
              </a:rPr>
              <a:t>Saber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90" dirty="0">
                <a:latin typeface="Arial MT"/>
                <a:cs typeface="Arial MT"/>
              </a:rPr>
              <a:t>cómo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pueden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potenciar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los</a:t>
            </a:r>
            <a:r>
              <a:rPr sz="2000" spc="31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Black"/>
                <a:cs typeface="Arial Black"/>
              </a:rPr>
              <a:t>nuevos</a:t>
            </a:r>
            <a:r>
              <a:rPr sz="2000" spc="170" dirty="0">
                <a:latin typeface="Arial Black"/>
                <a:cs typeface="Arial Black"/>
              </a:rPr>
              <a:t> </a:t>
            </a:r>
            <a:r>
              <a:rPr sz="2000" spc="-60" dirty="0">
                <a:latin typeface="Arial Black"/>
                <a:cs typeface="Arial Black"/>
              </a:rPr>
              <a:t>modelos</a:t>
            </a:r>
            <a:r>
              <a:rPr sz="2000" spc="17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de</a:t>
            </a:r>
            <a:r>
              <a:rPr sz="2000" spc="170" dirty="0">
                <a:latin typeface="Arial Black"/>
                <a:cs typeface="Arial Black"/>
              </a:rPr>
              <a:t> </a:t>
            </a:r>
            <a:r>
              <a:rPr sz="2000" spc="-85" dirty="0">
                <a:latin typeface="Arial Black"/>
                <a:cs typeface="Arial Black"/>
              </a:rPr>
              <a:t>negocio</a:t>
            </a:r>
            <a:r>
              <a:rPr sz="2000" spc="-85" dirty="0">
                <a:latin typeface="Arial MT"/>
                <a:cs typeface="Arial MT"/>
              </a:rPr>
              <a:t>,</a:t>
            </a:r>
            <a:r>
              <a:rPr sz="2000" spc="280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resultado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hibridación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95" dirty="0">
                <a:latin typeface="Arial MT"/>
                <a:cs typeface="Arial MT"/>
              </a:rPr>
              <a:t>entre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el 	</a:t>
            </a:r>
            <a:r>
              <a:rPr sz="2000" spc="130" dirty="0">
                <a:latin typeface="Arial MT"/>
                <a:cs typeface="Arial MT"/>
              </a:rPr>
              <a:t>mundo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físico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 el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130" dirty="0">
                <a:latin typeface="Arial MT"/>
                <a:cs typeface="Arial MT"/>
              </a:rPr>
              <a:t>mundo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50" dirty="0">
                <a:latin typeface="Arial MT"/>
                <a:cs typeface="Arial MT"/>
              </a:rPr>
              <a:t>digital,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 </a:t>
            </a:r>
            <a:r>
              <a:rPr sz="2000" spc="60" dirty="0">
                <a:latin typeface="Arial MT"/>
                <a:cs typeface="Arial MT"/>
              </a:rPr>
              <a:t>con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foco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en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 </a:t>
            </a:r>
            <a:r>
              <a:rPr sz="2000" spc="40" dirty="0">
                <a:latin typeface="Arial MT"/>
                <a:cs typeface="Arial MT"/>
              </a:rPr>
              <a:t>sostenibilidad.</a:t>
            </a:r>
            <a:endParaRPr sz="2000" dirty="0">
              <a:latin typeface="Arial MT"/>
              <a:cs typeface="Arial MT"/>
            </a:endParaRPr>
          </a:p>
          <a:p>
            <a:pPr marL="191135" marR="29845" indent="-179070">
              <a:lnSpc>
                <a:spcPct val="171400"/>
              </a:lnSpc>
              <a:buChar char="•"/>
              <a:tabLst>
                <a:tab pos="192405" algn="l"/>
                <a:tab pos="6214110" algn="l"/>
              </a:tabLst>
            </a:pPr>
            <a:r>
              <a:rPr sz="2000" dirty="0">
                <a:latin typeface="Arial MT"/>
                <a:cs typeface="Arial MT"/>
              </a:rPr>
              <a:t>Conocer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las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líneas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spc="50" dirty="0">
                <a:latin typeface="Arial MT"/>
                <a:cs typeface="Arial MT"/>
              </a:rPr>
              <a:t>actuación</a:t>
            </a:r>
            <a:r>
              <a:rPr sz="2000" spc="480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en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spc="90" dirty="0">
                <a:latin typeface="Arial MT"/>
                <a:cs typeface="Arial MT"/>
              </a:rPr>
              <a:t>materia</a:t>
            </a:r>
            <a:r>
              <a:rPr sz="2000" spc="475" dirty="0">
                <a:latin typeface="Arial MT"/>
                <a:cs typeface="Arial MT"/>
              </a:rPr>
              <a:t> </a:t>
            </a:r>
            <a:r>
              <a:rPr sz="2000" spc="35" dirty="0">
                <a:latin typeface="Arial MT"/>
                <a:cs typeface="Arial MT"/>
              </a:rPr>
              <a:t>de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70" dirty="0">
                <a:latin typeface="Arial Black"/>
                <a:cs typeface="Arial Black"/>
              </a:rPr>
              <a:t>gestión</a:t>
            </a:r>
            <a:r>
              <a:rPr sz="2000" spc="220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de</a:t>
            </a:r>
            <a:r>
              <a:rPr sz="2000" spc="220" dirty="0">
                <a:latin typeface="Arial Black"/>
                <a:cs typeface="Arial Black"/>
              </a:rPr>
              <a:t> </a:t>
            </a:r>
            <a:r>
              <a:rPr sz="2000" spc="-70" dirty="0">
                <a:latin typeface="Arial Black"/>
                <a:cs typeface="Arial Black"/>
              </a:rPr>
              <a:t>personas</a:t>
            </a:r>
            <a:r>
              <a:rPr sz="2000" spc="225" dirty="0">
                <a:latin typeface="Arial Black"/>
                <a:cs typeface="Arial Black"/>
              </a:rPr>
              <a:t> </a:t>
            </a:r>
            <a:r>
              <a:rPr sz="2000" spc="75" dirty="0">
                <a:latin typeface="Arial MT"/>
                <a:cs typeface="Arial MT"/>
              </a:rPr>
              <a:t>para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expandir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cultura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digital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y 	</a:t>
            </a:r>
            <a:r>
              <a:rPr sz="2000" spc="50" dirty="0">
                <a:latin typeface="Arial MT"/>
                <a:cs typeface="Arial MT"/>
              </a:rPr>
              <a:t>posibles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formas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trabajo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65" dirty="0">
                <a:latin typeface="Arial MT"/>
                <a:cs typeface="Arial MT"/>
              </a:rPr>
              <a:t>comunicación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105" dirty="0">
                <a:latin typeface="Arial MT"/>
                <a:cs typeface="Arial MT"/>
              </a:rPr>
              <a:t>implementar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que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favorezcan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45" dirty="0">
                <a:latin typeface="Arial MT"/>
                <a:cs typeface="Arial MT"/>
              </a:rPr>
              <a:t>cambio.</a:t>
            </a:r>
            <a:endParaRPr sz="2000" dirty="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1710"/>
              </a:spcBef>
              <a:buChar char="•"/>
              <a:tabLst>
                <a:tab pos="191770" algn="l"/>
              </a:tabLst>
            </a:pPr>
            <a:r>
              <a:rPr sz="2000" spc="50" dirty="0">
                <a:latin typeface="Arial MT"/>
                <a:cs typeface="Arial MT"/>
              </a:rPr>
              <a:t>Trabajar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70" dirty="0">
                <a:latin typeface="Arial MT"/>
                <a:cs typeface="Arial MT"/>
              </a:rPr>
              <a:t>diferentes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aspectos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80" dirty="0">
                <a:latin typeface="Arial MT"/>
                <a:cs typeface="Arial MT"/>
              </a:rPr>
              <a:t> </a:t>
            </a:r>
            <a:r>
              <a:rPr sz="2000" spc="-80" dirty="0">
                <a:latin typeface="Arial Black"/>
                <a:cs typeface="Arial Black"/>
              </a:rPr>
              <a:t>hoja</a:t>
            </a:r>
            <a:r>
              <a:rPr sz="2000" spc="-75" dirty="0">
                <a:latin typeface="Arial Black"/>
                <a:cs typeface="Arial Black"/>
              </a:rPr>
              <a:t> </a:t>
            </a:r>
            <a:r>
              <a:rPr sz="2000" spc="-114" dirty="0">
                <a:latin typeface="Arial Black"/>
                <a:cs typeface="Arial Black"/>
              </a:rPr>
              <a:t>de</a:t>
            </a:r>
            <a:r>
              <a:rPr sz="2000" spc="-80" dirty="0">
                <a:latin typeface="Arial Black"/>
                <a:cs typeface="Arial Black"/>
              </a:rPr>
              <a:t> </a:t>
            </a:r>
            <a:r>
              <a:rPr sz="2000" spc="-30" dirty="0">
                <a:latin typeface="Arial Black"/>
                <a:cs typeface="Arial Black"/>
              </a:rPr>
              <a:t>ruta</a:t>
            </a:r>
            <a:r>
              <a:rPr sz="2000" spc="-70" dirty="0">
                <a:latin typeface="Arial Black"/>
                <a:cs typeface="Arial Black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transformación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digital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60" dirty="0">
                <a:latin typeface="Arial MT"/>
                <a:cs typeface="Arial MT"/>
              </a:rPr>
              <a:t>de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85" dirty="0">
                <a:latin typeface="Arial MT"/>
                <a:cs typeface="Arial MT"/>
              </a:rPr>
              <a:t>una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80" dirty="0">
                <a:latin typeface="Arial MT"/>
                <a:cs typeface="Arial MT"/>
              </a:rPr>
              <a:t>pyme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75" dirty="0">
                <a:latin typeface="Arial MT"/>
                <a:cs typeface="Arial MT"/>
              </a:rPr>
              <a:t>para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0" dirty="0" err="1">
                <a:latin typeface="Arial MT"/>
                <a:cs typeface="Arial MT"/>
              </a:rPr>
              <a:t>ayudarlas</a:t>
            </a:r>
            <a:r>
              <a:rPr lang="es-ES" sz="2000" spc="-10" dirty="0">
                <a:latin typeface="Arial MT"/>
                <a:cs typeface="Arial MT"/>
              </a:rPr>
              <a:t> a implementarlos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481755"/>
            <a:ext cx="15773399" cy="1588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8400" y="1466417"/>
            <a:ext cx="733170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10" dirty="0">
                <a:latin typeface="Arial MT"/>
                <a:cs typeface="Arial MT"/>
              </a:rPr>
              <a:t>Competencias</a:t>
            </a:r>
            <a:endParaRPr sz="90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38834" y="9483428"/>
            <a:ext cx="6027420" cy="27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834" y="9743056"/>
            <a:ext cx="6082030" cy="277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ts val="1930"/>
              </a:lnSpc>
            </a:pPr>
            <a:r>
              <a:rPr sz="1900" b="1" dirty="0" err="1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 err="1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 dirty="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9870" y="1467718"/>
            <a:ext cx="57435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0" dirty="0">
                <a:latin typeface="Arial MT"/>
                <a:cs typeface="Arial MT"/>
              </a:rPr>
              <a:t>específicas</a:t>
            </a:r>
            <a:endParaRPr sz="9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9902" y="1294486"/>
            <a:ext cx="10984602" cy="79950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03852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7BFD-87FA-D6D7-A765-990A5B06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2842D9-BD25-6BF1-8A1B-005E5BCC8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2279" y="1987193"/>
            <a:ext cx="2306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Debilidades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7684A0A-CA53-28FD-7E55-C2B277A618E7}"/>
              </a:ext>
            </a:extLst>
          </p:cNvPr>
          <p:cNvSpPr txBox="1"/>
          <p:nvPr/>
        </p:nvSpPr>
        <p:spPr>
          <a:xfrm>
            <a:off x="2452279" y="2966617"/>
            <a:ext cx="229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3905" algn="l"/>
                <a:tab pos="1363345" algn="l"/>
              </a:tabLst>
            </a:pPr>
            <a:r>
              <a:rPr sz="2400" spc="-25" dirty="0">
                <a:latin typeface="Arial MT"/>
                <a:cs typeface="Arial MT"/>
              </a:rPr>
              <a:t>Son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los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puntos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13472DE-22E1-6009-1778-C3BEF397BBF7}"/>
              </a:ext>
            </a:extLst>
          </p:cNvPr>
          <p:cNvSpPr txBox="1"/>
          <p:nvPr/>
        </p:nvSpPr>
        <p:spPr>
          <a:xfrm>
            <a:off x="4928353" y="2966617"/>
            <a:ext cx="6518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8085" algn="l"/>
                <a:tab pos="1736725" algn="l"/>
                <a:tab pos="2183130" algn="l"/>
                <a:tab pos="3255645" algn="l"/>
                <a:tab pos="4600575" algn="l"/>
                <a:tab pos="6335395" algn="l"/>
              </a:tabLst>
            </a:pPr>
            <a:r>
              <a:rPr sz="2400" spc="-10" dirty="0">
                <a:latin typeface="Arial MT"/>
                <a:cs typeface="Arial MT"/>
              </a:rPr>
              <a:t>débiles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de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la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Pyme,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aquellas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situaciones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0" dirty="0">
                <a:latin typeface="Arial MT"/>
                <a:cs typeface="Arial MT"/>
              </a:rPr>
              <a:t>o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B6B0180-CA43-ACBA-C903-89477A55144F}"/>
              </a:ext>
            </a:extLst>
          </p:cNvPr>
          <p:cNvSpPr txBox="1"/>
          <p:nvPr/>
        </p:nvSpPr>
        <p:spPr>
          <a:xfrm>
            <a:off x="2326519" y="3332377"/>
            <a:ext cx="9117330" cy="540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recursos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limitan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aprovechar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ciertas</a:t>
            </a:r>
            <a:r>
              <a:rPr sz="2400" spc="43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oportunidades. </a:t>
            </a:r>
            <a:r>
              <a:rPr sz="2400" dirty="0">
                <a:latin typeface="Arial MT"/>
                <a:cs typeface="Arial MT"/>
              </a:rPr>
              <a:t>Ejemplo: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5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localización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5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negocio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afueras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hace</a:t>
            </a:r>
            <a:r>
              <a:rPr sz="2400" spc="50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poco </a:t>
            </a:r>
            <a:r>
              <a:rPr sz="2400" dirty="0">
                <a:latin typeface="Arial MT"/>
                <a:cs typeface="Arial MT"/>
              </a:rPr>
              <a:t>visible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tienda.</a:t>
            </a:r>
            <a:endParaRPr sz="2400" dirty="0">
              <a:latin typeface="Arial MT"/>
              <a:cs typeface="Arial MT"/>
            </a:endParaRPr>
          </a:p>
          <a:p>
            <a:pPr marL="119380" marR="61594" indent="-114935" algn="just">
              <a:lnSpc>
                <a:spcPct val="100000"/>
              </a:lnSpc>
              <a:spcBef>
                <a:spcPts val="2035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¿Cuáles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 áreas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requieren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inversión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</a:t>
            </a:r>
            <a:r>
              <a:rPr sz="2400" dirty="0">
                <a:latin typeface="Calibri"/>
                <a:cs typeface="Calibri"/>
              </a:rPr>
              <a:t>capacitación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formación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habilidades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avanzar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transformación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digital?</a:t>
            </a:r>
            <a:endParaRPr sz="2400" dirty="0">
              <a:latin typeface="Calibri"/>
              <a:cs typeface="Calibri"/>
            </a:endParaRPr>
          </a:p>
          <a:p>
            <a:pPr marL="119380" marR="5461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¿En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qué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aspectos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específicos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observan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mayores </a:t>
            </a:r>
            <a:r>
              <a:rPr sz="2400" dirty="0">
                <a:latin typeface="Calibri"/>
                <a:cs typeface="Calibri"/>
              </a:rPr>
              <a:t>resistencias</a:t>
            </a:r>
            <a:r>
              <a:rPr sz="2400" spc="4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4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hacia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digitalización,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43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cultura </a:t>
            </a:r>
            <a:r>
              <a:rPr sz="2400" spc="-20" dirty="0">
                <a:latin typeface="Calibri"/>
                <a:cs typeface="Calibri"/>
              </a:rPr>
              <a:t>organizativa,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recursos?</a:t>
            </a:r>
            <a:endParaRPr sz="2400" dirty="0">
              <a:latin typeface="Calibri"/>
              <a:cs typeface="Calibri"/>
            </a:endParaRPr>
          </a:p>
          <a:p>
            <a:pPr marL="119380" marR="5651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¿Qué debilidades internas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 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organización, como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 falta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liderazgo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falta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estructuras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gobierno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control,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impedir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una </a:t>
            </a:r>
            <a:r>
              <a:rPr sz="2400" spc="-10" dirty="0">
                <a:latin typeface="Calibri"/>
                <a:cs typeface="Calibri"/>
              </a:rPr>
              <a:t>transformación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exitosa?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BCED3F8E-BB32-0654-9B81-E8C92FA01D4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5789" y="2585941"/>
            <a:ext cx="4092653" cy="6134743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FBB4E3C7-4D43-A59D-BE35-BBB02E06EB3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5335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9DE2-9204-05CE-1494-67FE06B0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DB8E3B0-8408-75FD-A2B3-85BEACD32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3989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Amenazas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80F6205-2D3A-D459-8A67-36A4A40A0704}"/>
              </a:ext>
            </a:extLst>
          </p:cNvPr>
          <p:cNvSpPr txBox="1"/>
          <p:nvPr/>
        </p:nvSpPr>
        <p:spPr>
          <a:xfrm>
            <a:off x="2269369" y="2762698"/>
            <a:ext cx="9155430" cy="561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Son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elementos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entorno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limitan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progreso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como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spc="-10" dirty="0">
                <a:latin typeface="Arial MT"/>
                <a:cs typeface="Arial MT"/>
              </a:rPr>
              <a:t>competencia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situación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mercado.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Ejemplo: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pocas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personas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altos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ingresos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zona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2400">
              <a:latin typeface="Arial MT"/>
              <a:cs typeface="Arial MT"/>
            </a:endParaRPr>
          </a:p>
          <a:p>
            <a:pPr marL="119380" marR="83185" indent="-114935" algn="just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¿Cuáles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riesgos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amenazas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importantes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enfrenta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ciberseguridad,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privacidad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reputación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online?</a:t>
            </a:r>
            <a:endParaRPr sz="2400">
              <a:latin typeface="Calibri"/>
              <a:cs typeface="Calibri"/>
            </a:endParaRPr>
          </a:p>
          <a:p>
            <a:pPr marL="119380" marR="10160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¿Qué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barreras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legales,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regulatorias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culturales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dificultar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transformación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ámbito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geográfico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spc="-10" dirty="0">
                <a:latin typeface="Calibri"/>
                <a:cs typeface="Calibri"/>
              </a:rPr>
              <a:t>sectorial?</a:t>
            </a:r>
            <a:endParaRPr sz="2400">
              <a:latin typeface="Calibri"/>
              <a:cs typeface="Calibri"/>
            </a:endParaRPr>
          </a:p>
          <a:p>
            <a:pPr marL="119380" marR="7429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¿Cuáles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riesgos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amenazas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relacionados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financiación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líneas</a:t>
            </a:r>
            <a:r>
              <a:rPr sz="2400" spc="3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transversales</a:t>
            </a:r>
            <a:r>
              <a:rPr sz="2400" spc="3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3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digitalización,</a:t>
            </a:r>
            <a:r>
              <a:rPr sz="2400" spc="3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3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pérdida</a:t>
            </a:r>
            <a:r>
              <a:rPr sz="2400" spc="31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donaciones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falta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diversificación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fuentes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financiación?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DE7E7A0-A0EB-DABD-1912-E547A1438C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7053" y="3083725"/>
            <a:ext cx="4876800" cy="4876799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15CED66E-C449-6409-2B9C-4967A3943CC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97286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A78AE-7867-06EE-ADD4-09F19449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C02F67-A367-4EA7-7C2F-5D7BD8736B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0014" y="1447712"/>
            <a:ext cx="1725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latin typeface="Calibri"/>
                <a:cs typeface="Calibri"/>
              </a:rPr>
              <a:t>Fortalezas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28EAB3CB-B0F4-0718-3CE9-060FAD157A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0550" y="4054921"/>
            <a:ext cx="4621936" cy="312892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AC6DA98F-5C93-9C57-C92B-AFBA5F7718AF}"/>
              </a:ext>
            </a:extLst>
          </p:cNvPr>
          <p:cNvSpPr txBox="1"/>
          <p:nvPr/>
        </p:nvSpPr>
        <p:spPr>
          <a:xfrm>
            <a:off x="1955809" y="2335493"/>
            <a:ext cx="9079230" cy="656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384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caso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puntos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fuertes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idea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muy </a:t>
            </a:r>
            <a:r>
              <a:rPr sz="2400" dirty="0">
                <a:latin typeface="Calibri"/>
                <a:cs typeface="Calibri"/>
              </a:rPr>
              <a:t>beneficiosos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Pyme.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Ejemplo: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posibilidad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vender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otras </a:t>
            </a:r>
            <a:r>
              <a:rPr sz="2400" dirty="0">
                <a:latin typeface="Calibri"/>
                <a:cs typeface="Calibri"/>
              </a:rPr>
              <a:t>líneas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productos...relojes,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pulseras,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fundamental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tener </a:t>
            </a:r>
            <a:r>
              <a:rPr sz="2400" dirty="0">
                <a:latin typeface="Calibri"/>
                <a:cs typeface="Calibri"/>
              </a:rPr>
              <a:t>claras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cuáles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fortalezas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presenta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organización,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permiten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identificar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qué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hace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única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diferenciarse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entidades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52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¿Qué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habilidades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tecnológicas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posee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equipo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organización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cómo</a:t>
            </a:r>
            <a:r>
              <a:rPr sz="2400" spc="4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aprovechar</a:t>
            </a:r>
            <a:r>
              <a:rPr sz="2400" spc="4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4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impulsar</a:t>
            </a:r>
            <a:r>
              <a:rPr sz="2400" spc="434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transformación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digital?</a:t>
            </a:r>
            <a:endParaRPr sz="2400">
              <a:latin typeface="Calibri"/>
              <a:cs typeface="Calibri"/>
            </a:endParaRPr>
          </a:p>
          <a:p>
            <a:pPr marL="119380" marR="1333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¿Cuáles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sitio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web, </a:t>
            </a:r>
            <a:r>
              <a:rPr sz="2400" dirty="0">
                <a:latin typeface="Calibri"/>
                <a:cs typeface="Calibri"/>
              </a:rPr>
              <a:t>bases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sociales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plataformas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crowdfunding,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cómo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eficacia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alcance?</a:t>
            </a:r>
            <a:endParaRPr sz="2400">
              <a:latin typeface="Calibri"/>
              <a:cs typeface="Calibri"/>
            </a:endParaRPr>
          </a:p>
          <a:p>
            <a:pPr marL="119380" marR="2159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¿Qué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experiencias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previas</a:t>
            </a:r>
            <a:r>
              <a:rPr sz="2400" spc="11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11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tenido</a:t>
            </a:r>
            <a:r>
              <a:rPr sz="2400" spc="11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organización</a:t>
            </a:r>
            <a:r>
              <a:rPr sz="2400" spc="11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1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proyectos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qué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aprendizajes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extraer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ellas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continuar </a:t>
            </a:r>
            <a:r>
              <a:rPr sz="2400" spc="-20" dirty="0">
                <a:latin typeface="Calibri"/>
                <a:cs typeface="Calibri"/>
              </a:rPr>
              <a:t>avanzando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transformación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4566EFB-1BCA-0EF9-C5D9-E1A7A89C98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49623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60B2B-A848-1BB8-6F0B-7ADBF24F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EB9B1F-C924-3105-7549-AFE7AE11C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0833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Oportunidades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3C7B12-3008-AC85-CB03-A2BF9D8CEF77}"/>
              </a:ext>
            </a:extLst>
          </p:cNvPr>
          <p:cNvSpPr txBox="1"/>
          <p:nvPr/>
        </p:nvSpPr>
        <p:spPr>
          <a:xfrm>
            <a:off x="2044192" y="2809543"/>
            <a:ext cx="9099550" cy="540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oportunidades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sector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constantes,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especialmente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para </a:t>
            </a:r>
            <a:r>
              <a:rPr sz="2400" dirty="0">
                <a:latin typeface="Arial MT"/>
                <a:cs typeface="Arial MT"/>
              </a:rPr>
              <a:t>innovar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digitalizarse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60"/>
              </a:spcBef>
            </a:pPr>
            <a:endParaRPr sz="2400">
              <a:latin typeface="Arial MT"/>
              <a:cs typeface="Arial MT"/>
            </a:endParaRPr>
          </a:p>
          <a:p>
            <a:pPr marL="119380" marR="40005" indent="-114935" algn="just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¿Qué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oportunidades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colaboración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sinergias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existen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otras </a:t>
            </a:r>
            <a:r>
              <a:rPr sz="2400" spc="-20" dirty="0">
                <a:latin typeface="Calibri"/>
                <a:cs typeface="Calibri"/>
              </a:rPr>
              <a:t>organizaciones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impulsar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transformación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digital?</a:t>
            </a:r>
            <a:endParaRPr sz="2400">
              <a:latin typeface="Calibri"/>
              <a:cs typeface="Calibri"/>
            </a:endParaRPr>
          </a:p>
          <a:p>
            <a:pPr marL="119380" marR="1016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¿Cuáles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principales</a:t>
            </a:r>
            <a:r>
              <a:rPr sz="2400" spc="2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tendencias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oportunidades</a:t>
            </a:r>
            <a:r>
              <a:rPr sz="2400" spc="28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digitales </a:t>
            </a:r>
            <a:r>
              <a:rPr sz="2400" dirty="0">
                <a:latin typeface="Calibri"/>
                <a:cs typeface="Calibri"/>
              </a:rPr>
              <a:t>emergentes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aprovechadas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organización,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inteligencia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IoT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blockchain?</a:t>
            </a:r>
            <a:endParaRPr sz="2400">
              <a:latin typeface="Calibri"/>
              <a:cs typeface="Calibri"/>
            </a:endParaRPr>
          </a:p>
          <a:p>
            <a:pPr marL="119380" marR="32384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¿Cómo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aprovechar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oportunidades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digitales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mejorar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transparencia,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participación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implicación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stakeholders </a:t>
            </a:r>
            <a:r>
              <a:rPr sz="2400" dirty="0">
                <a:latin typeface="Calibri"/>
                <a:cs typeface="Calibri"/>
              </a:rPr>
              <a:t>(partes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interesadas)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organización,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donantes,</a:t>
            </a:r>
            <a:r>
              <a:rPr sz="2400" spc="27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spc="-10" dirty="0">
                <a:latin typeface="Calibri"/>
                <a:cs typeface="Calibri"/>
              </a:rPr>
              <a:t>voluntarios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beneficiarios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proyectos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sociales?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B46230B-2FA8-ADEA-81F4-64AC784C1F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7385" y="3009930"/>
            <a:ext cx="4412358" cy="5099642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4043AD50-38B9-2014-C22B-121786EF07C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0173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z dafo came">
            <a:extLst>
              <a:ext uri="{FF2B5EF4-FFF2-40B4-BE49-F238E27FC236}">
                <a16:creationId xmlns:a16="http://schemas.microsoft.com/office/drawing/2014/main" id="{E7FB8F18-44A1-F3CC-C986-BC059895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2619"/>
            <a:ext cx="14782800" cy="986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715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894C-AA38-4002-5EDB-B960FB04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5226D1F-6EE5-3DD1-2A77-BCC4EEA1AFD1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9A9EF95-EFC5-AB17-C1FA-00F3B1625A8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E3CA23D-636F-482D-B84C-707EE5F31349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A8F2BCC-752D-652D-0AA8-EAAE1EE4B12C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1E61813-BB20-F085-803B-54ACA25B33A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AB58864-9DC7-C364-BADB-D71D6EB0B3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EB2B6752-FC0D-634F-DF35-724232BDBB0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72DB1910-6A47-9E4B-27A4-CC47606341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C872D639-659D-BCFA-92FF-8151BA82F7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0CBF32EB-A3C7-0E5D-3FE8-A1B7F9EEEB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39D020E-5745-6EDC-8E74-449BD20FB50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EBA85722-CADA-40D3-743F-7FAFF77AE9F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C07D77A3-EE8F-535F-0E7A-D83256D8934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F205F45-8A30-431E-29C6-F091D35055C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3B79F3CE-FAE3-665B-1D78-3F373470F04D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5D1A8F26-6C84-7A31-AB44-5DF4147C746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32D4F939-75A8-CD05-2D36-C640C6EC726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A4D1762C-8967-C0A2-24DD-EBC71D77EC6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ADF24914-DBB7-39F8-0EEE-9099F244276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88D37E9C-8E1E-E304-D142-85F3BF4D1A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2" y="2279141"/>
            <a:ext cx="12292193" cy="6219849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71430889-E342-170A-E990-DC8EF1C5DEEF}"/>
              </a:ext>
            </a:extLst>
          </p:cNvPr>
          <p:cNvSpPr txBox="1"/>
          <p:nvPr/>
        </p:nvSpPr>
        <p:spPr>
          <a:xfrm>
            <a:off x="4876800" y="176699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Fases para la creación de un Plan Estratégico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625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D600B-DF30-A529-8BF8-9463AC3E3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CE21585-8565-B9AD-3F54-B85F8AF06265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101450C-D477-20D3-6BEB-A9D3DF6F831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60315B4-4F40-276C-3E85-342393382DF0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03BCA0A-826A-392C-B8A4-88E9B4264BA5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54E2CB50-0451-D9DA-BFB5-0F42FB0ECF4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60FFC17D-4543-CEC7-173A-1DFAEB8F346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D5807C4-E4E1-1BB3-2E76-93826F10E0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9147C0A-3597-9DD2-8F65-527441106F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1EE6BC53-309A-AA94-A6E9-09BB69EC056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D86A90DA-D957-AEFC-0A72-9DEBCE0442A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96A64996-D837-F27C-0E2A-C398FED7554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5B2FDECF-0F74-AC8F-C1D9-718AF18BB86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B09C2103-1791-C6B0-044C-2FACC5FF281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CF72E89E-7F63-F0FF-3E01-544E93F2317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DE1010FF-B3E6-B923-1508-3850295DF027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F25F43C3-5911-2A76-D07E-9C69E9F82E0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5DB718CC-7772-A895-2863-CB544BD5374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F4195C3D-4FA9-1EE1-EF5F-F88C2E7D283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7E3A0F00-A18E-0BA1-6562-C1A9C0A52DF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E2B60DEE-E136-181C-2D3D-213464212BB3}"/>
              </a:ext>
            </a:extLst>
          </p:cNvPr>
          <p:cNvSpPr txBox="1"/>
          <p:nvPr/>
        </p:nvSpPr>
        <p:spPr>
          <a:xfrm>
            <a:off x="2150636" y="111490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Análisis Externo</a:t>
            </a:r>
            <a:endParaRPr sz="2400" b="1" dirty="0">
              <a:latin typeface="Calibri"/>
              <a:cs typeface="Calibri"/>
            </a:endParaRPr>
          </a:p>
        </p:txBody>
      </p:sp>
      <p:pic>
        <p:nvPicPr>
          <p:cNvPr id="21" name="Imagen 20" descr="Diagrama&#10;&#10;El contenido generado por IA puede ser incorrecto.">
            <a:extLst>
              <a:ext uri="{FF2B5EF4-FFF2-40B4-BE49-F238E27FC236}">
                <a16:creationId xmlns:a16="http://schemas.microsoft.com/office/drawing/2014/main" id="{7A0A99ED-F307-F366-D612-6D0CBCFC4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3" y="1521896"/>
            <a:ext cx="12058358" cy="786055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EA38DD37-D1F8-76D9-4703-687F22B37A07}"/>
              </a:ext>
            </a:extLst>
          </p:cNvPr>
          <p:cNvSpPr txBox="1"/>
          <p:nvPr/>
        </p:nvSpPr>
        <p:spPr>
          <a:xfrm>
            <a:off x="15386774" y="8948820"/>
            <a:ext cx="16903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Actividad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140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33C7-6056-05F8-A788-A388D1B5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AB6553C-3023-D1EB-BA7E-D46E5D708648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563334F-4C9B-6C6F-A1CC-B2D22248440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6BDDC5-208D-AD54-2698-AFFF6CE059AD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1424869-B896-CB51-DBE3-A77D3A9632B4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C5576CE-B23C-A33F-A852-D220603074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0A96D2F-03F7-CB6E-EBAA-D40EC7A144F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93713F65-312E-3B85-F272-37958A32A3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54C8E143-6863-E56B-2BFE-FEB77D42192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DF9117A9-3C3D-A6E4-8256-F9F809B6F9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E2513B3C-3292-AB82-32F4-978D8A9AAFD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DE03983-371E-6D39-8E81-112F1C899E5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04101444-8033-1CA1-CE74-75DADD93191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A51C2410-ACE1-F58F-FA2E-D655C3DF581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BADB9A02-5167-2A99-9AAE-E296544810F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2495469F-C479-3B31-0D1F-3DA077A15C95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141A928A-19F8-3790-16F7-4F76EFA21A6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DE82029-85BB-CD00-295D-E4C53CF9BBD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BDD82A69-7DF0-8E16-8243-819F7291680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C61F3CB3-5FAB-3ACF-8F41-6BE5BE94FF7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8E7A8AE1-90AA-92C6-B4C8-13B7AE8E5E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2" y="2279141"/>
            <a:ext cx="12292193" cy="6219849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9044AB64-75AA-8396-CBD4-D836B837919D}"/>
              </a:ext>
            </a:extLst>
          </p:cNvPr>
          <p:cNvSpPr txBox="1"/>
          <p:nvPr/>
        </p:nvSpPr>
        <p:spPr>
          <a:xfrm>
            <a:off x="4876800" y="176699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Fases para la creación de un Plan Estratégico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679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5DEA5-02B9-DE89-3170-BA4760AC2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4BCA6686-E737-5538-1E42-2E63B4525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"/>
          <a:stretch/>
        </p:blipFill>
        <p:spPr>
          <a:xfrm>
            <a:off x="2438400" y="2705100"/>
            <a:ext cx="13375151" cy="5105400"/>
          </a:xfrm>
          <a:prstGeom prst="rect">
            <a:avLst/>
          </a:prstGeom>
        </p:spPr>
      </p:pic>
      <p:sp>
        <p:nvSpPr>
          <p:cNvPr id="4" name="object 20">
            <a:extLst>
              <a:ext uri="{FF2B5EF4-FFF2-40B4-BE49-F238E27FC236}">
                <a16:creationId xmlns:a16="http://schemas.microsoft.com/office/drawing/2014/main" id="{51C444E0-47BD-19AB-788A-B903DACFDCB0}"/>
              </a:ext>
            </a:extLst>
          </p:cNvPr>
          <p:cNvSpPr txBox="1"/>
          <p:nvPr/>
        </p:nvSpPr>
        <p:spPr>
          <a:xfrm>
            <a:off x="6553200" y="1714500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Tipos de estrategias. Matriz de Ansoff.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AEBF8D-B64A-93E3-E68C-B17F99124D82}"/>
              </a:ext>
            </a:extLst>
          </p:cNvPr>
          <p:cNvSpPr txBox="1"/>
          <p:nvPr/>
        </p:nvSpPr>
        <p:spPr>
          <a:xfrm>
            <a:off x="4339244" y="8246225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Actividad: Pensad un producto para cada caso. 10’</a:t>
            </a:r>
          </a:p>
        </p:txBody>
      </p:sp>
    </p:spTree>
    <p:extLst>
      <p:ext uri="{BB962C8B-B14F-4D97-AF65-F5344CB8AC3E}">
        <p14:creationId xmlns:p14="http://schemas.microsoft.com/office/powerpoint/2010/main" val="19997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1433" y="2377214"/>
            <a:ext cx="8985250" cy="534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50" dirty="0">
                <a:solidFill>
                  <a:srgbClr val="60C6CE"/>
                </a:solidFill>
                <a:latin typeface="Arial MT"/>
                <a:cs typeface="Arial MT"/>
              </a:rPr>
              <a:t>1.</a:t>
            </a:r>
            <a:r>
              <a:rPr sz="3350" spc="-95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60C6CE"/>
                </a:solidFill>
                <a:latin typeface="Arial MT"/>
                <a:cs typeface="Arial MT"/>
              </a:rPr>
              <a:t>GESTIÓN</a:t>
            </a:r>
            <a:r>
              <a:rPr sz="3350" spc="-60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3350" spc="-30" dirty="0">
                <a:solidFill>
                  <a:srgbClr val="60C6CE"/>
                </a:solidFill>
                <a:latin typeface="Arial MT"/>
                <a:cs typeface="Arial MT"/>
              </a:rPr>
              <a:t>EMPRESARIAL</a:t>
            </a:r>
            <a:r>
              <a:rPr sz="3350" spc="-204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60C6CE"/>
                </a:solidFill>
                <a:latin typeface="Arial MT"/>
                <a:cs typeface="Arial MT"/>
              </a:rPr>
              <a:t>Y</a:t>
            </a:r>
            <a:r>
              <a:rPr sz="3350" spc="-114" dirty="0">
                <a:solidFill>
                  <a:srgbClr val="60C6CE"/>
                </a:solidFill>
                <a:latin typeface="Arial MT"/>
                <a:cs typeface="Arial MT"/>
              </a:rPr>
              <a:t> </a:t>
            </a:r>
            <a:r>
              <a:rPr sz="3350" spc="-10" dirty="0">
                <a:solidFill>
                  <a:srgbClr val="60C6CE"/>
                </a:solidFill>
                <a:latin typeface="Arial MT"/>
                <a:cs typeface="Arial MT"/>
              </a:rPr>
              <a:t>ESTRATÉGICA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1433" y="4170642"/>
            <a:ext cx="7741284" cy="3649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9120" lvl="1" indent="-566420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579120" algn="l"/>
              </a:tabLst>
            </a:pPr>
            <a:r>
              <a:rPr sz="2700" dirty="0">
                <a:latin typeface="Arial MT"/>
                <a:cs typeface="Arial MT"/>
              </a:rPr>
              <a:t>Transformación</a:t>
            </a:r>
            <a:r>
              <a:rPr sz="2700" spc="-6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Digital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la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Pyme.</a:t>
            </a:r>
            <a:endParaRPr sz="2700">
              <a:latin typeface="Arial MT"/>
              <a:cs typeface="Arial MT"/>
            </a:endParaRPr>
          </a:p>
          <a:p>
            <a:pPr marL="585470" lvl="1" indent="-572770">
              <a:lnSpc>
                <a:spcPct val="100000"/>
              </a:lnSpc>
              <a:spcBef>
                <a:spcPts val="3080"/>
              </a:spcBef>
              <a:buAutoNum type="arabicPeriod"/>
              <a:tabLst>
                <a:tab pos="585470" algn="l"/>
              </a:tabLst>
            </a:pPr>
            <a:r>
              <a:rPr sz="2700" dirty="0">
                <a:latin typeface="Arial MT"/>
                <a:cs typeface="Arial MT"/>
              </a:rPr>
              <a:t>Competencias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básicas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gestión</a:t>
            </a:r>
            <a:r>
              <a:rPr sz="2700" spc="-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empresarial.</a:t>
            </a:r>
            <a:endParaRPr sz="2700">
              <a:latin typeface="Arial MT"/>
              <a:cs typeface="Arial MT"/>
            </a:endParaRPr>
          </a:p>
          <a:p>
            <a:pPr marL="585470" lvl="1" indent="-572770">
              <a:lnSpc>
                <a:spcPct val="100000"/>
              </a:lnSpc>
              <a:spcBef>
                <a:spcPts val="3080"/>
              </a:spcBef>
              <a:buAutoNum type="arabicPeriod"/>
              <a:tabLst>
                <a:tab pos="585470" algn="l"/>
              </a:tabLst>
            </a:pPr>
            <a:r>
              <a:rPr sz="2700" dirty="0">
                <a:latin typeface="Arial MT"/>
                <a:cs typeface="Arial MT"/>
              </a:rPr>
              <a:t>Nuevos</a:t>
            </a:r>
            <a:r>
              <a:rPr sz="2700" spc="-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modelos de </a:t>
            </a:r>
            <a:r>
              <a:rPr sz="2700" spc="-10" dirty="0">
                <a:latin typeface="Arial MT"/>
                <a:cs typeface="Arial MT"/>
              </a:rPr>
              <a:t>negocio.</a:t>
            </a:r>
            <a:endParaRPr sz="2700">
              <a:latin typeface="Arial MT"/>
              <a:cs typeface="Arial MT"/>
            </a:endParaRPr>
          </a:p>
          <a:p>
            <a:pPr marL="585470" lvl="1" indent="-572770">
              <a:lnSpc>
                <a:spcPct val="100000"/>
              </a:lnSpc>
              <a:spcBef>
                <a:spcPts val="3080"/>
              </a:spcBef>
              <a:buAutoNum type="arabicPeriod"/>
              <a:tabLst>
                <a:tab pos="585470" algn="l"/>
              </a:tabLst>
            </a:pPr>
            <a:r>
              <a:rPr sz="2700" dirty="0">
                <a:latin typeface="Arial MT"/>
                <a:cs typeface="Arial MT"/>
              </a:rPr>
              <a:t>Gestión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del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cambio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y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cultura.</a:t>
            </a:r>
            <a:endParaRPr sz="2700">
              <a:latin typeface="Arial MT"/>
              <a:cs typeface="Arial MT"/>
            </a:endParaRPr>
          </a:p>
          <a:p>
            <a:pPr marL="585470" lvl="1" indent="-572770">
              <a:lnSpc>
                <a:spcPct val="100000"/>
              </a:lnSpc>
              <a:spcBef>
                <a:spcPts val="3080"/>
              </a:spcBef>
              <a:buAutoNum type="arabicPeriod"/>
              <a:tabLst>
                <a:tab pos="585470" algn="l"/>
              </a:tabLst>
            </a:pPr>
            <a:r>
              <a:rPr sz="2700" dirty="0">
                <a:latin typeface="Arial MT"/>
                <a:cs typeface="Arial MT"/>
              </a:rPr>
              <a:t>Plan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transformación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digital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la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empresa.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5831" y="3797614"/>
            <a:ext cx="5159997" cy="54387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2861" y="1372540"/>
            <a:ext cx="1743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latin typeface="Arial MT"/>
                <a:cs typeface="Arial MT"/>
              </a:rPr>
              <a:t>ÍNDICE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948E6-E5D8-9471-95C0-5BC31F651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446D4CF-0E55-C205-5650-679D69A1E297}"/>
              </a:ext>
            </a:extLst>
          </p:cNvPr>
          <p:cNvGrpSpPr/>
          <p:nvPr/>
        </p:nvGrpSpPr>
        <p:grpSpPr>
          <a:xfrm>
            <a:off x="228600" y="146100"/>
            <a:ext cx="18288000" cy="10287000"/>
            <a:chOff x="0" y="0"/>
            <a:chExt cx="18288000" cy="10287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0DA9136D-CBBE-825D-E8CE-3FB757112EF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339A6F3-B7E6-FB27-05B3-8DF56896A6F8}"/>
                </a:ext>
              </a:extLst>
            </p:cNvPr>
            <p:cNvSpPr/>
            <p:nvPr/>
          </p:nvSpPr>
          <p:spPr>
            <a:xfrm>
              <a:off x="1525999" y="1028700"/>
              <a:ext cx="15244444" cy="8365490"/>
            </a:xfrm>
            <a:custGeom>
              <a:avLst/>
              <a:gdLst/>
              <a:ahLst/>
              <a:cxnLst/>
              <a:rect l="l" t="t" r="r" b="b"/>
              <a:pathLst>
                <a:path w="15244444" h="8365490">
                  <a:moveTo>
                    <a:pt x="15134478" y="8365477"/>
                  </a:moveTo>
                  <a:lnTo>
                    <a:pt x="109514" y="8365477"/>
                  </a:lnTo>
                  <a:lnTo>
                    <a:pt x="66885" y="8356871"/>
                  </a:lnTo>
                  <a:lnTo>
                    <a:pt x="32075" y="8333400"/>
                  </a:lnTo>
                  <a:lnTo>
                    <a:pt x="8606" y="8298588"/>
                  </a:lnTo>
                  <a:lnTo>
                    <a:pt x="0" y="8255959"/>
                  </a:lnTo>
                  <a:lnTo>
                    <a:pt x="0" y="109514"/>
                  </a:lnTo>
                  <a:lnTo>
                    <a:pt x="8606" y="66885"/>
                  </a:lnTo>
                  <a:lnTo>
                    <a:pt x="32075" y="32075"/>
                  </a:lnTo>
                  <a:lnTo>
                    <a:pt x="66885" y="8606"/>
                  </a:lnTo>
                  <a:lnTo>
                    <a:pt x="109514" y="0"/>
                  </a:lnTo>
                  <a:lnTo>
                    <a:pt x="15134478" y="0"/>
                  </a:lnTo>
                  <a:lnTo>
                    <a:pt x="15176390" y="8336"/>
                  </a:lnTo>
                  <a:lnTo>
                    <a:pt x="15211918" y="32074"/>
                  </a:lnTo>
                  <a:lnTo>
                    <a:pt x="15235658" y="67606"/>
                  </a:lnTo>
                  <a:lnTo>
                    <a:pt x="15243994" y="109514"/>
                  </a:lnTo>
                  <a:lnTo>
                    <a:pt x="15243994" y="8255959"/>
                  </a:lnTo>
                  <a:lnTo>
                    <a:pt x="15235388" y="8298588"/>
                  </a:lnTo>
                  <a:lnTo>
                    <a:pt x="15211918" y="8333400"/>
                  </a:lnTo>
                  <a:lnTo>
                    <a:pt x="15177107" y="8356871"/>
                  </a:lnTo>
                  <a:lnTo>
                    <a:pt x="15134478" y="8365477"/>
                  </a:lnTo>
                  <a:close/>
                </a:path>
              </a:pathLst>
            </a:custGeom>
            <a:solidFill>
              <a:srgbClr val="182C45">
                <a:alpha val="2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437C93B-FA36-4C56-6C7E-0B5F62C9EAC0}"/>
                </a:ext>
              </a:extLst>
            </p:cNvPr>
            <p:cNvSpPr/>
            <p:nvPr/>
          </p:nvSpPr>
          <p:spPr>
            <a:xfrm>
              <a:off x="1525999" y="1225466"/>
              <a:ext cx="15088235" cy="8121650"/>
            </a:xfrm>
            <a:custGeom>
              <a:avLst/>
              <a:gdLst/>
              <a:ahLst/>
              <a:cxnLst/>
              <a:rect l="l" t="t" r="r" b="b"/>
              <a:pathLst>
                <a:path w="15088235" h="8121650">
                  <a:moveTo>
                    <a:pt x="14977425" y="8121596"/>
                  </a:moveTo>
                  <a:lnTo>
                    <a:pt x="110647" y="8121596"/>
                  </a:lnTo>
                  <a:lnTo>
                    <a:pt x="67578" y="8112901"/>
                  </a:lnTo>
                  <a:lnTo>
                    <a:pt x="32407" y="8089188"/>
                  </a:lnTo>
                  <a:lnTo>
                    <a:pt x="8695" y="8054018"/>
                  </a:lnTo>
                  <a:lnTo>
                    <a:pt x="0" y="8010948"/>
                  </a:lnTo>
                  <a:lnTo>
                    <a:pt x="0" y="110647"/>
                  </a:lnTo>
                  <a:lnTo>
                    <a:pt x="8695" y="67578"/>
                  </a:lnTo>
                  <a:lnTo>
                    <a:pt x="32407" y="32407"/>
                  </a:lnTo>
                  <a:lnTo>
                    <a:pt x="67578" y="8695"/>
                  </a:lnTo>
                  <a:lnTo>
                    <a:pt x="110647" y="0"/>
                  </a:lnTo>
                  <a:lnTo>
                    <a:pt x="14977425" y="0"/>
                  </a:lnTo>
                  <a:lnTo>
                    <a:pt x="15020495" y="8695"/>
                  </a:lnTo>
                  <a:lnTo>
                    <a:pt x="15055666" y="32407"/>
                  </a:lnTo>
                  <a:lnTo>
                    <a:pt x="15079379" y="67578"/>
                  </a:lnTo>
                  <a:lnTo>
                    <a:pt x="15088074" y="110647"/>
                  </a:lnTo>
                  <a:lnTo>
                    <a:pt x="15088074" y="8010948"/>
                  </a:lnTo>
                  <a:lnTo>
                    <a:pt x="15079651" y="8053289"/>
                  </a:lnTo>
                  <a:lnTo>
                    <a:pt x="15055664" y="8089186"/>
                  </a:lnTo>
                  <a:lnTo>
                    <a:pt x="15019770" y="8113173"/>
                  </a:lnTo>
                  <a:lnTo>
                    <a:pt x="14977425" y="8121596"/>
                  </a:lnTo>
                  <a:close/>
                </a:path>
              </a:pathLst>
            </a:custGeom>
            <a:solidFill>
              <a:srgbClr val="A4D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99F139E-AC53-1B0E-49F5-993342C868F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1481754"/>
              <a:ext cx="1867412" cy="89402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AE3B859-116B-FFBA-E02E-467E2447CD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2725007"/>
              <a:ext cx="1867412" cy="894024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4475E2D-BE15-5960-14B5-86652BABEC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3969063"/>
              <a:ext cx="1867412" cy="894024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1E8D97C-E70C-18E8-F6D2-21CFAD404B6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5213119"/>
              <a:ext cx="1867412" cy="894024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5F964BE2-8257-B963-22DC-1464C40FD77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5830" y="7698197"/>
              <a:ext cx="1867412" cy="894024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1907828D-ECE1-2555-3A9D-FF895055E6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75830" y="1375795"/>
              <a:ext cx="1867412" cy="89402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BAD71C59-DE08-C149-9C76-7D48074AF6B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830" y="2623643"/>
              <a:ext cx="1867412" cy="894024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63E433EB-03AC-0BE8-C8FD-4F7F71BDF96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830" y="3868683"/>
              <a:ext cx="1867412" cy="894024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4B51A9A1-3A74-7983-4CF9-EED232D069C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830" y="5112739"/>
              <a:ext cx="1867412" cy="894024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39AB5C6F-EABB-0DAB-EA1E-D6791F710DF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5830" y="7600851"/>
              <a:ext cx="1867412" cy="894024"/>
            </a:xfrm>
            <a:prstGeom prst="rect">
              <a:avLst/>
            </a:prstGeom>
          </p:spPr>
        </p:pic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AF84A902-F4D7-5A2F-4F23-48817E7C77DC}"/>
                </a:ext>
              </a:extLst>
            </p:cNvPr>
            <p:cNvSpPr/>
            <p:nvPr/>
          </p:nvSpPr>
          <p:spPr>
            <a:xfrm>
              <a:off x="1185325" y="1003536"/>
              <a:ext cx="15274290" cy="8343900"/>
            </a:xfrm>
            <a:custGeom>
              <a:avLst/>
              <a:gdLst/>
              <a:ahLst/>
              <a:cxnLst/>
              <a:rect l="l" t="t" r="r" b="b"/>
              <a:pathLst>
                <a:path w="15274290" h="8343900">
                  <a:moveTo>
                    <a:pt x="15164451" y="8343524"/>
                  </a:moveTo>
                  <a:lnTo>
                    <a:pt x="109302" y="8343524"/>
                  </a:lnTo>
                  <a:lnTo>
                    <a:pt x="66757" y="8334935"/>
                  </a:lnTo>
                  <a:lnTo>
                    <a:pt x="32014" y="8311510"/>
                  </a:lnTo>
                  <a:lnTo>
                    <a:pt x="8589" y="8276767"/>
                  </a:lnTo>
                  <a:lnTo>
                    <a:pt x="0" y="8234221"/>
                  </a:lnTo>
                  <a:lnTo>
                    <a:pt x="0" y="109302"/>
                  </a:lnTo>
                  <a:lnTo>
                    <a:pt x="8589" y="66757"/>
                  </a:lnTo>
                  <a:lnTo>
                    <a:pt x="32014" y="32014"/>
                  </a:lnTo>
                  <a:lnTo>
                    <a:pt x="66757" y="8589"/>
                  </a:lnTo>
                  <a:lnTo>
                    <a:pt x="109302" y="0"/>
                  </a:lnTo>
                  <a:lnTo>
                    <a:pt x="15164451" y="0"/>
                  </a:lnTo>
                  <a:lnTo>
                    <a:pt x="15206997" y="8589"/>
                  </a:lnTo>
                  <a:lnTo>
                    <a:pt x="15241740" y="32014"/>
                  </a:lnTo>
                  <a:lnTo>
                    <a:pt x="15265165" y="66757"/>
                  </a:lnTo>
                  <a:lnTo>
                    <a:pt x="15273754" y="109302"/>
                  </a:lnTo>
                  <a:lnTo>
                    <a:pt x="15273754" y="8234221"/>
                  </a:lnTo>
                  <a:lnTo>
                    <a:pt x="15265165" y="8276767"/>
                  </a:lnTo>
                  <a:lnTo>
                    <a:pt x="15241740" y="8311510"/>
                  </a:lnTo>
                  <a:lnTo>
                    <a:pt x="15206997" y="8334935"/>
                  </a:lnTo>
                  <a:lnTo>
                    <a:pt x="15164451" y="8343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2BC5D563-5D21-2B88-C534-7DB65D87916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636" y="1050653"/>
              <a:ext cx="736711" cy="8185693"/>
            </a:xfrm>
            <a:prstGeom prst="rect">
              <a:avLst/>
            </a:prstGeom>
          </p:spPr>
        </p:pic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9B4F1DD9-B8F0-E795-A460-C483E3779A7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4C6AE8F-F9A0-214A-90AC-5B5E3DB45A3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4515" y="9347062"/>
              <a:ext cx="4416911" cy="939938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021857D1-C76E-E19B-DE7A-A3EB3650EC4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32" name="Imagen 31" descr="Diagrama&#10;&#10;El contenido generado por IA puede ser incorrecto.">
            <a:extLst>
              <a:ext uri="{FF2B5EF4-FFF2-40B4-BE49-F238E27FC236}">
                <a16:creationId xmlns:a16="http://schemas.microsoft.com/office/drawing/2014/main" id="{29BF48A6-338C-7F19-AAE4-CB21934C86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2" y="2279141"/>
            <a:ext cx="12292193" cy="6219849"/>
          </a:xfrm>
          <a:prstGeom prst="rect">
            <a:avLst/>
          </a:prstGeom>
        </p:spPr>
      </p:pic>
      <p:sp>
        <p:nvSpPr>
          <p:cNvPr id="41" name="object 20">
            <a:extLst>
              <a:ext uri="{FF2B5EF4-FFF2-40B4-BE49-F238E27FC236}">
                <a16:creationId xmlns:a16="http://schemas.microsoft.com/office/drawing/2014/main" id="{C575274B-9A3B-77A4-317B-6928697F225B}"/>
              </a:ext>
            </a:extLst>
          </p:cNvPr>
          <p:cNvSpPr txBox="1"/>
          <p:nvPr/>
        </p:nvSpPr>
        <p:spPr>
          <a:xfrm>
            <a:off x="4876800" y="1766991"/>
            <a:ext cx="11377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b="1" dirty="0">
                <a:latin typeface="Calibri"/>
                <a:cs typeface="Calibri"/>
              </a:rPr>
              <a:t>Fases para la creación de un Plan Estratégico</a:t>
            </a:r>
            <a:endParaRPr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926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3330" y="2709884"/>
            <a:ext cx="9095105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marR="5080" indent="-4451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7200" algn="l"/>
                <a:tab pos="1780539" algn="l"/>
                <a:tab pos="2307590" algn="l"/>
                <a:tab pos="3580765" algn="l"/>
                <a:tab pos="4091940" algn="l"/>
                <a:tab pos="4686935" algn="l"/>
                <a:tab pos="6383020" algn="l"/>
                <a:tab pos="6893559" algn="l"/>
                <a:tab pos="7472680" algn="l"/>
              </a:tabLst>
            </a:pPr>
            <a:r>
              <a:rPr sz="2400" b="1" spc="-10" dirty="0">
                <a:latin typeface="Arial"/>
                <a:cs typeface="Arial"/>
              </a:rPr>
              <a:t>Realizar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5" dirty="0">
                <a:latin typeface="Arial"/>
                <a:cs typeface="Arial"/>
              </a:rPr>
              <a:t>un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10" dirty="0">
                <a:latin typeface="Arial"/>
                <a:cs typeface="Arial"/>
              </a:rPr>
              <a:t>análisis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5" dirty="0">
                <a:latin typeface="Arial"/>
                <a:cs typeface="Arial"/>
              </a:rPr>
              <a:t>de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5" dirty="0">
                <a:latin typeface="Arial"/>
                <a:cs typeface="Arial"/>
              </a:rPr>
              <a:t>los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10" dirty="0">
                <a:latin typeface="Arial"/>
                <a:cs typeface="Arial"/>
              </a:rPr>
              <a:t>resultados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5" dirty="0">
                <a:latin typeface="Arial"/>
                <a:cs typeface="Arial"/>
              </a:rPr>
              <a:t>de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25" dirty="0">
                <a:latin typeface="Arial"/>
                <a:cs typeface="Arial"/>
              </a:rPr>
              <a:t>las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10" dirty="0">
                <a:latin typeface="Arial"/>
                <a:cs typeface="Arial"/>
              </a:rPr>
              <a:t>estrategias actuales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50850" indent="-33655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2400" b="1" dirty="0">
                <a:latin typeface="Arial"/>
                <a:cs typeface="Arial"/>
              </a:rPr>
              <a:t>Revisar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modelo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negocio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39420" indent="-325120">
              <a:lnSpc>
                <a:spcPct val="100000"/>
              </a:lnSpc>
              <a:buAutoNum type="arabicPeriod"/>
              <a:tabLst>
                <a:tab pos="439420" algn="l"/>
              </a:tabLst>
            </a:pPr>
            <a:r>
              <a:rPr sz="2400" b="1" dirty="0">
                <a:latin typeface="Arial"/>
                <a:cs typeface="Arial"/>
              </a:rPr>
              <a:t>Analizar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rendimiento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estrategias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vigor.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50850" indent="-33655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2400" b="1" dirty="0">
                <a:latin typeface="Arial"/>
                <a:cs typeface="Arial"/>
              </a:rPr>
              <a:t>Desplegar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visión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del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futuro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objetivos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estratégicos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50850" indent="-33655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2400" b="1" dirty="0">
                <a:latin typeface="Arial"/>
                <a:cs typeface="Arial"/>
              </a:rPr>
              <a:t>Formular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iniciativas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estratégicas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50850" indent="-33655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2400" b="1" spc="-10" dirty="0">
                <a:latin typeface="Arial"/>
                <a:cs typeface="Arial"/>
              </a:rPr>
              <a:t>Establecer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métricas,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KPIs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para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monitorear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estrategias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50850" indent="-336550">
              <a:lnSpc>
                <a:spcPct val="100000"/>
              </a:lnSpc>
              <a:buAutoNum type="arabicPeriod"/>
              <a:tabLst>
                <a:tab pos="450850" algn="l"/>
              </a:tabLst>
            </a:pPr>
            <a:r>
              <a:rPr sz="2400" b="1" spc="-10" dirty="0">
                <a:latin typeface="Arial"/>
                <a:cs typeface="Arial"/>
              </a:rPr>
              <a:t>Implementar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estrategia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577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análisis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estratégico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incluye: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2865" y="3298521"/>
            <a:ext cx="5427064" cy="48936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7920" y="1627382"/>
            <a:ext cx="11303000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7780" indent="-114935" algn="just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Stakeholders</a:t>
            </a:r>
            <a:r>
              <a:rPr sz="2400" b="1" spc="-1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o</a:t>
            </a:r>
            <a:r>
              <a:rPr sz="2400" b="1" spc="-1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grupos</a:t>
            </a:r>
            <a:r>
              <a:rPr sz="2400" b="1" spc="-1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de</a:t>
            </a:r>
            <a:r>
              <a:rPr sz="2400" b="1" spc="-5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interés:</a:t>
            </a:r>
            <a:r>
              <a:rPr sz="2400" b="1" spc="15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Cada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 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sistema 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agrupa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 </a:t>
            </a:r>
            <a:r>
              <a:rPr sz="2400" dirty="0">
                <a:latin typeface="Calibri"/>
                <a:cs typeface="Calibri"/>
              </a:rPr>
              <a:t>grupos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interés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stakeholders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quienes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establece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relaciones.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participación </a:t>
            </a:r>
            <a:r>
              <a:rPr sz="2400" dirty="0">
                <a:latin typeface="Calibri"/>
                <a:cs typeface="Calibri"/>
              </a:rPr>
              <a:t>directa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indirecta,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grupos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organizaciones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influyen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resultados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estratégicos </a:t>
            </a:r>
            <a:r>
              <a:rPr sz="2400" dirty="0">
                <a:latin typeface="Calibri"/>
                <a:cs typeface="Calibri"/>
              </a:rPr>
              <a:t>obtenidos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éxito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empresa.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encuentra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grupos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interés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stakeholders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en: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mercado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capitales,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mercado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proveedores,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mercado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productos/servicios,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internos.</a:t>
            </a:r>
            <a:endParaRPr sz="2400" dirty="0">
              <a:latin typeface="Calibri"/>
              <a:cs typeface="Calibri"/>
            </a:endParaRPr>
          </a:p>
          <a:p>
            <a:pPr marL="119380" marR="38735" indent="-114935" algn="just">
              <a:lnSpc>
                <a:spcPct val="100000"/>
              </a:lnSpc>
              <a:spcBef>
                <a:spcPts val="2880"/>
              </a:spcBef>
              <a:buSzPct val="95833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Propuesta</a:t>
            </a:r>
            <a:r>
              <a:rPr sz="2400" b="1" spc="31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de</a:t>
            </a:r>
            <a:r>
              <a:rPr sz="2400" b="1" spc="31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valor:</a:t>
            </a:r>
            <a:r>
              <a:rPr sz="2400" b="1" spc="330" dirty="0">
                <a:solidFill>
                  <a:srgbClr val="0097B2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suma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obtenidos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servicio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valor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cliente.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entiende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todos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costos generados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evaluar,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obtener,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utilizar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descartar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producto,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servicio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concepto.</a:t>
            </a:r>
            <a:endParaRPr sz="2400" dirty="0">
              <a:latin typeface="Calibri"/>
              <a:cs typeface="Calibri"/>
            </a:endParaRPr>
          </a:p>
          <a:p>
            <a:pPr marL="119380" marR="41910" indent="-114935" algn="just">
              <a:lnSpc>
                <a:spcPct val="100000"/>
              </a:lnSpc>
              <a:spcBef>
                <a:spcPts val="2880"/>
              </a:spcBef>
              <a:buSzPct val="95833"/>
              <a:buChar char="•"/>
              <a:tabLst>
                <a:tab pos="119380" algn="l"/>
              </a:tabLst>
            </a:pP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Objetivos:</a:t>
            </a:r>
            <a:r>
              <a:rPr sz="2400" b="1" spc="25" dirty="0">
                <a:solidFill>
                  <a:srgbClr val="0097B2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unidades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simbólicas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ideas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pretende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alcanzar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transformar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realidad.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definición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objetivos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siempre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intencional,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necesariamente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racional,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pues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interacción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su </a:t>
            </a:r>
            <a:r>
              <a:rPr sz="2400" spc="-10" dirty="0">
                <a:latin typeface="Calibri"/>
                <a:cs typeface="Calibri"/>
              </a:rPr>
              <a:t>entorno.</a:t>
            </a:r>
            <a:endParaRPr sz="2400" dirty="0">
              <a:latin typeface="Calibri"/>
              <a:cs typeface="Calibri"/>
            </a:endParaRPr>
          </a:p>
          <a:p>
            <a:pPr marL="119380" marR="5080" algn="just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Los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objetivos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deben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ser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cuantitativos,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cuantificables,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spc="-10" dirty="0">
                <a:latin typeface="Arial"/>
                <a:cs typeface="Arial"/>
              </a:rPr>
              <a:t>realistas, </a:t>
            </a:r>
            <a:r>
              <a:rPr sz="2400" b="1" dirty="0">
                <a:latin typeface="Arial"/>
                <a:cs typeface="Arial"/>
              </a:rPr>
              <a:t>comprensibles,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desafiantes,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jerárquicos,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fáciles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lograr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congruentes </a:t>
            </a:r>
            <a:r>
              <a:rPr sz="2400" b="1" dirty="0">
                <a:latin typeface="Arial"/>
                <a:cs typeface="Arial"/>
              </a:rPr>
              <a:t>entre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unidades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empresa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(David,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2003).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5862" y="7035465"/>
            <a:ext cx="2593218" cy="23449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7920" y="1627382"/>
            <a:ext cx="1130300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7780" indent="-114935" algn="just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19380" algn="l"/>
              </a:tabLst>
            </a:pPr>
            <a:r>
              <a:rPr sz="2400" b="1" dirty="0" err="1">
                <a:solidFill>
                  <a:srgbClr val="0097B2"/>
                </a:solidFill>
                <a:latin typeface="Arial"/>
                <a:cs typeface="Arial"/>
              </a:rPr>
              <a:t>Objetivos</a:t>
            </a:r>
            <a:r>
              <a:rPr sz="2400" b="1" dirty="0">
                <a:solidFill>
                  <a:srgbClr val="0097B2"/>
                </a:solidFill>
                <a:latin typeface="Arial"/>
                <a:cs typeface="Arial"/>
              </a:rPr>
              <a:t>:</a:t>
            </a:r>
            <a:r>
              <a:rPr sz="2400" b="1" spc="25" dirty="0">
                <a:solidFill>
                  <a:srgbClr val="0097B2"/>
                </a:solidFill>
                <a:latin typeface="Arial"/>
                <a:cs typeface="Arial"/>
              </a:rPr>
              <a:t> 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unidades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simbólicas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ideas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pretende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alcanzar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dirty="0">
                <a:latin typeface="Calibri"/>
                <a:cs typeface="Calibri"/>
              </a:rPr>
              <a:t>transformar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realidad.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definición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objetivos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siempre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intencional,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necesariamente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racional,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pues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interacción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entre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5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su </a:t>
            </a:r>
            <a:r>
              <a:rPr sz="2400" spc="-10" dirty="0">
                <a:latin typeface="Calibri"/>
                <a:cs typeface="Calibri"/>
              </a:rPr>
              <a:t>entorno.</a:t>
            </a:r>
            <a:endParaRPr sz="2400" dirty="0">
              <a:latin typeface="Calibri"/>
              <a:cs typeface="Calibri"/>
            </a:endParaRPr>
          </a:p>
          <a:p>
            <a:pPr marL="119380" marR="5080" algn="just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Los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objetivos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deben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ser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cuantitativos,</a:t>
            </a:r>
            <a:r>
              <a:rPr sz="2400" b="1" spc="425" dirty="0">
                <a:latin typeface="Arial"/>
                <a:cs typeface="Arial"/>
              </a:rPr>
              <a:t>   </a:t>
            </a:r>
            <a:r>
              <a:rPr sz="2400" b="1" dirty="0">
                <a:latin typeface="Arial"/>
                <a:cs typeface="Arial"/>
              </a:rPr>
              <a:t>cuantificables,</a:t>
            </a:r>
            <a:r>
              <a:rPr sz="2400" b="1" spc="430" dirty="0">
                <a:latin typeface="Arial"/>
                <a:cs typeface="Arial"/>
              </a:rPr>
              <a:t>   </a:t>
            </a:r>
            <a:r>
              <a:rPr sz="2400" b="1" spc="-10" dirty="0">
                <a:latin typeface="Arial"/>
                <a:cs typeface="Arial"/>
              </a:rPr>
              <a:t>realistas, </a:t>
            </a:r>
            <a:r>
              <a:rPr sz="2400" b="1" dirty="0">
                <a:latin typeface="Arial"/>
                <a:cs typeface="Arial"/>
              </a:rPr>
              <a:t>comprensibles,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desafiantes,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jerárquicos,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fáciles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lograr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25" dirty="0">
                <a:latin typeface="Arial"/>
                <a:cs typeface="Arial"/>
              </a:rPr>
              <a:t>  </a:t>
            </a:r>
            <a:r>
              <a:rPr sz="2400" b="1" spc="-10" dirty="0">
                <a:latin typeface="Arial"/>
                <a:cs typeface="Arial"/>
              </a:rPr>
              <a:t>congruentes </a:t>
            </a:r>
            <a:r>
              <a:rPr sz="2400" b="1" dirty="0">
                <a:latin typeface="Arial"/>
                <a:cs typeface="Arial"/>
              </a:rPr>
              <a:t>entre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unidades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empresa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(David,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2003).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5862" y="7035465"/>
            <a:ext cx="2593218" cy="23449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2514CE8E-2448-6045-CFDF-7AFE96DAB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251597"/>
            <a:ext cx="7251525" cy="48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2829" y="6445557"/>
            <a:ext cx="1260284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actualidad,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compiten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estrategias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precios,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también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diferenciación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través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experiencia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servicio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ofrecen.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fundamenta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correcta </a:t>
            </a:r>
            <a:r>
              <a:rPr sz="2400" dirty="0">
                <a:latin typeface="Calibri"/>
                <a:cs typeface="Calibri"/>
              </a:rPr>
              <a:t>orientación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ejecución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procesos.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sentido,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operativos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desempeñan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un </a:t>
            </a:r>
            <a:r>
              <a:rPr sz="2400" dirty="0">
                <a:latin typeface="Calibri"/>
                <a:cs typeface="Calibri"/>
              </a:rPr>
              <a:t>papel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entrega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dicha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experiencia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cliente.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Optimizar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estos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permite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elevar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calidad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experiencia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aumentar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significativamente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costos,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vez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hace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organizaciones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competitivas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mercado.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104" rIns="0" bIns="0" rtlCol="0">
            <a:spAutoFit/>
          </a:bodyPr>
          <a:lstStyle/>
          <a:p>
            <a:pPr marL="75565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Análisis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operacional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2615569"/>
            <a:ext cx="9753599" cy="32770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6531" y="1460473"/>
            <a:ext cx="86544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97660" algn="l"/>
                <a:tab pos="2273935" algn="l"/>
                <a:tab pos="3048635" algn="l"/>
                <a:tab pos="3507740" algn="l"/>
                <a:tab pos="4578985" algn="l"/>
                <a:tab pos="5688330" algn="l"/>
                <a:tab pos="6701155" algn="l"/>
                <a:tab pos="8207375" algn="l"/>
              </a:tabLst>
            </a:pPr>
            <a:r>
              <a:rPr sz="2800" spc="-10" dirty="0"/>
              <a:t>Técnica</a:t>
            </a:r>
            <a:r>
              <a:rPr sz="2800" dirty="0"/>
              <a:t>	</a:t>
            </a:r>
            <a:r>
              <a:rPr sz="2800" spc="-25" dirty="0"/>
              <a:t>de</a:t>
            </a:r>
            <a:r>
              <a:rPr sz="2800" dirty="0"/>
              <a:t>	</a:t>
            </a:r>
            <a:r>
              <a:rPr sz="2800" spc="-25" dirty="0"/>
              <a:t>los</a:t>
            </a:r>
            <a:r>
              <a:rPr sz="2800" dirty="0"/>
              <a:t>	</a:t>
            </a:r>
            <a:r>
              <a:rPr sz="2800" spc="-50" dirty="0"/>
              <a:t>5</a:t>
            </a:r>
            <a:r>
              <a:rPr sz="2800" dirty="0"/>
              <a:t>	</a:t>
            </a:r>
            <a:r>
              <a:rPr sz="2800" spc="-20" dirty="0"/>
              <a:t>¿Por</a:t>
            </a:r>
            <a:r>
              <a:rPr sz="2800" dirty="0"/>
              <a:t>	</a:t>
            </a:r>
            <a:r>
              <a:rPr sz="2800" spc="-20" dirty="0"/>
              <a:t>qué?</a:t>
            </a:r>
            <a:r>
              <a:rPr sz="2800" dirty="0"/>
              <a:t>	</a:t>
            </a:r>
            <a:r>
              <a:rPr sz="2800" spc="-20" dirty="0"/>
              <a:t>para</a:t>
            </a:r>
            <a:r>
              <a:rPr sz="2800" dirty="0"/>
              <a:t>	</a:t>
            </a:r>
            <a:r>
              <a:rPr sz="2800" spc="-10" dirty="0"/>
              <a:t>realizar</a:t>
            </a:r>
            <a:r>
              <a:rPr sz="2800" dirty="0"/>
              <a:t>	</a:t>
            </a:r>
            <a:r>
              <a:rPr sz="2800" spc="-25" dirty="0"/>
              <a:t>un </a:t>
            </a:r>
            <a:r>
              <a:rPr sz="2800" dirty="0"/>
              <a:t>análisis</a:t>
            </a:r>
            <a:r>
              <a:rPr sz="2800" spc="-145" dirty="0"/>
              <a:t> </a:t>
            </a:r>
            <a:r>
              <a:rPr sz="2800" spc="-10" dirty="0"/>
              <a:t>operacional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99821" y="2742665"/>
            <a:ext cx="8764270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889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Esta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técnica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5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¿Por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qué?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Sugiere</a:t>
            </a:r>
            <a:r>
              <a:rPr sz="2400" spc="6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uso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7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más </a:t>
            </a:r>
            <a:r>
              <a:rPr sz="2400" dirty="0">
                <a:latin typeface="Arial MT"/>
                <a:cs typeface="Arial MT"/>
              </a:rPr>
              <a:t>preguntas</a:t>
            </a:r>
            <a:r>
              <a:rPr sz="2400" spc="4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cuales</a:t>
            </a:r>
            <a:r>
              <a:rPr sz="2400" spc="40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vienen</a:t>
            </a:r>
            <a:r>
              <a:rPr sz="2400" spc="40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siendo</a:t>
            </a:r>
            <a:r>
              <a:rPr sz="2400" spc="40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¿Cómo?,</a:t>
            </a:r>
            <a:r>
              <a:rPr sz="2400" spc="40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¿Quién?,</a:t>
            </a:r>
            <a:endParaRPr sz="2400">
              <a:latin typeface="Arial MT"/>
              <a:cs typeface="Arial MT"/>
            </a:endParaRPr>
          </a:p>
          <a:p>
            <a:pPr marL="119380" algn="just">
              <a:lnSpc>
                <a:spcPct val="100000"/>
              </a:lnSpc>
            </a:pPr>
            <a:r>
              <a:rPr sz="2400" spc="-10" dirty="0">
                <a:latin typeface="Arial MT"/>
                <a:cs typeface="Arial MT"/>
              </a:rPr>
              <a:t>¿Dónde?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¿Cuándo?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19380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¿Cómo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operación?</a:t>
            </a:r>
            <a:endParaRPr sz="2400">
              <a:latin typeface="Calibri"/>
              <a:cs typeface="Calibri"/>
            </a:endParaRPr>
          </a:p>
          <a:p>
            <a:pPr marL="119380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</a:tabLst>
            </a:pPr>
            <a:r>
              <a:rPr sz="2400" dirty="0">
                <a:latin typeface="Calibri"/>
                <a:cs typeface="Calibri"/>
              </a:rPr>
              <a:t>¿Quién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calificado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realizar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actividad?</a:t>
            </a:r>
            <a:endParaRPr sz="2400">
              <a:latin typeface="Calibri"/>
              <a:cs typeface="Calibri"/>
            </a:endParaRPr>
          </a:p>
          <a:p>
            <a:pPr marL="119380" marR="22860" indent="-114935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  <a:tab pos="1212215" algn="l"/>
                <a:tab pos="1615440" algn="l"/>
                <a:tab pos="2530475" algn="l"/>
                <a:tab pos="3569970" algn="l"/>
                <a:tab pos="3918585" algn="l"/>
                <a:tab pos="5170805" algn="l"/>
                <a:tab pos="5750560" algn="l"/>
                <a:tab pos="6617334" algn="l"/>
                <a:tab pos="7627620" algn="l"/>
                <a:tab pos="7897495" algn="l"/>
              </a:tabLst>
            </a:pPr>
            <a:r>
              <a:rPr sz="2400" spc="-10" dirty="0">
                <a:latin typeface="Calibri"/>
                <a:cs typeface="Calibri"/>
              </a:rPr>
              <a:t>¿Dónde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puede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realizar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actividad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con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mejor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calidad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menos costo?</a:t>
            </a:r>
            <a:endParaRPr sz="2400">
              <a:latin typeface="Calibri"/>
              <a:cs typeface="Calibri"/>
            </a:endParaRPr>
          </a:p>
          <a:p>
            <a:pPr marL="119380" marR="40005" indent="-114935">
              <a:lnSpc>
                <a:spcPct val="100000"/>
              </a:lnSpc>
              <a:buSzPct val="95833"/>
              <a:buFont typeface="Arial MT"/>
              <a:buChar char="•"/>
              <a:tabLst>
                <a:tab pos="119380" algn="l"/>
                <a:tab pos="1342390" algn="l"/>
                <a:tab pos="1745614" algn="l"/>
                <a:tab pos="2386965" algn="l"/>
                <a:tab pos="3415665" algn="l"/>
                <a:tab pos="4455160" algn="l"/>
                <a:tab pos="4804410" algn="l"/>
                <a:tab pos="6056630" algn="l"/>
                <a:tab pos="6741159" algn="l"/>
                <a:tab pos="7581900" algn="l"/>
                <a:tab pos="7930515" algn="l"/>
              </a:tabLst>
            </a:pPr>
            <a:r>
              <a:rPr sz="2400" spc="-10" dirty="0">
                <a:latin typeface="Calibri"/>
                <a:cs typeface="Calibri"/>
              </a:rPr>
              <a:t>¿Cuándo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es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más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óptimo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realizar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actividad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evitar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mayor </a:t>
            </a:r>
            <a:r>
              <a:rPr sz="2400" dirty="0">
                <a:latin typeface="Calibri"/>
                <a:cs typeface="Calibri"/>
              </a:rPr>
              <a:t>cantidad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manejo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materiales?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30"/>
              </a:spcBef>
            </a:pPr>
            <a:endParaRPr sz="2400">
              <a:latin typeface="Calibri"/>
              <a:cs typeface="Calibri"/>
            </a:endParaRPr>
          </a:p>
          <a:p>
            <a:pPr marL="11938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Cuando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nos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planteamos  estos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interrogantes  y</a:t>
            </a:r>
            <a:r>
              <a:rPr sz="2400" spc="-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encontramos </a:t>
            </a:r>
            <a:r>
              <a:rPr sz="2400" dirty="0">
                <a:latin typeface="Arial MT"/>
                <a:cs typeface="Arial MT"/>
              </a:rPr>
              <a:t>respuestas,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facilita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tarea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combinar,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simplificar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incluso </a:t>
            </a:r>
            <a:r>
              <a:rPr sz="2400" dirty="0">
                <a:latin typeface="Arial MT"/>
                <a:cs typeface="Arial MT"/>
              </a:rPr>
              <a:t>eliminar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ciertas</a:t>
            </a:r>
            <a:r>
              <a:rPr sz="2400" spc="2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operaciones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trabajo.</a:t>
            </a:r>
            <a:r>
              <a:rPr sz="2400" spc="1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21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cuestionar</a:t>
            </a:r>
            <a:r>
              <a:rPr sz="2400" spc="204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un </a:t>
            </a:r>
            <a:r>
              <a:rPr sz="2400" dirty="0">
                <a:latin typeface="Arial MT"/>
                <a:cs typeface="Arial MT"/>
              </a:rPr>
              <a:t>proceso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operación,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surgen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nuevas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ideas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perspectivas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 </a:t>
            </a:r>
            <a:r>
              <a:rPr sz="2400" dirty="0">
                <a:latin typeface="Arial MT"/>
                <a:cs typeface="Arial MT"/>
              </a:rPr>
              <a:t>contribuyen</a:t>
            </a:r>
            <a:r>
              <a:rPr sz="2400" spc="5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mejorar</a:t>
            </a:r>
            <a:r>
              <a:rPr sz="2400" spc="5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5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actividades</a:t>
            </a:r>
            <a:r>
              <a:rPr sz="2400" spc="5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54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550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métodos empleados.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1338" y="2782709"/>
            <a:ext cx="5180191" cy="51801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7659" y="6603701"/>
            <a:ext cx="1383474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marco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económico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afectarla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maneras.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crecimiento</a:t>
            </a:r>
            <a:r>
              <a:rPr sz="2400" spc="-10" dirty="0">
                <a:latin typeface="Arial MT"/>
                <a:cs typeface="Arial MT"/>
              </a:rPr>
              <a:t> económico </a:t>
            </a:r>
            <a:r>
              <a:rPr sz="2400" dirty="0">
                <a:latin typeface="Arial MT"/>
                <a:cs typeface="Arial MT"/>
              </a:rPr>
              <a:t>global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afecta</a:t>
            </a:r>
            <a:r>
              <a:rPr sz="2400" spc="3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demanda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productos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servicios,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así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como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capacidad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empresas</a:t>
            </a:r>
            <a:r>
              <a:rPr sz="2400" spc="36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para </a:t>
            </a:r>
            <a:r>
              <a:rPr sz="2400" dirty="0">
                <a:latin typeface="Arial MT"/>
                <a:cs typeface="Arial MT"/>
              </a:rPr>
              <a:t>expandirse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ganancias.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períodos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crecimiento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económico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sólido,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pueden </a:t>
            </a:r>
            <a:r>
              <a:rPr sz="2400" dirty="0">
                <a:latin typeface="Arial MT"/>
                <a:cs typeface="Arial MT"/>
              </a:rPr>
              <a:t>experimentar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aumento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demanda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oportunidades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inversión.</a:t>
            </a:r>
            <a:endParaRPr sz="24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Las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decisiones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políticas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gubernamentales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nivel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global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tener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impacto</a:t>
            </a:r>
            <a:r>
              <a:rPr sz="2400" spc="3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directo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las </a:t>
            </a:r>
            <a:r>
              <a:rPr sz="2400" dirty="0">
                <a:latin typeface="Arial MT"/>
                <a:cs typeface="Arial MT"/>
              </a:rPr>
              <a:t>empresas.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fluctuaciones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monetarias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también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afectar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158" rIns="0" bIns="0" rtlCol="0">
            <a:spAutoFit/>
          </a:bodyPr>
          <a:lstStyle/>
          <a:p>
            <a:pPr marL="50419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60C6CE"/>
                </a:solidFill>
                <a:latin typeface="Calibri"/>
                <a:cs typeface="Calibri"/>
              </a:rPr>
              <a:t>Marco</a:t>
            </a:r>
            <a:r>
              <a:rPr spc="-100" dirty="0">
                <a:solidFill>
                  <a:srgbClr val="60C6CE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60C6CE"/>
                </a:solidFill>
                <a:latin typeface="Calibri"/>
                <a:cs typeface="Calibri"/>
              </a:rPr>
              <a:t>financiero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6113" y="2650688"/>
            <a:ext cx="8086081" cy="34564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5090" y="1381985"/>
            <a:ext cx="1095883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¿Cómo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afecta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marco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económico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una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empresa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proceso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de </a:t>
            </a:r>
            <a:r>
              <a:rPr spc="-10" dirty="0">
                <a:latin typeface="Calibri"/>
                <a:cs typeface="Calibri"/>
              </a:rPr>
              <a:t>digitalización?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3851" y="3122968"/>
            <a:ext cx="907669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2730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Reducción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costos: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reducir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costos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producción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operación.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Aumento</a:t>
            </a:r>
            <a:r>
              <a:rPr sz="2400" b="1" spc="2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7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27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eficiencia:</a:t>
            </a:r>
            <a:r>
              <a:rPr sz="2400" b="1" spc="2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automatización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7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eliminación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tareas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manuales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aumentar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reducir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errores.</a:t>
            </a:r>
            <a:endParaRPr sz="2400">
              <a:latin typeface="Calibri"/>
              <a:cs typeface="Calibri"/>
            </a:endParaRPr>
          </a:p>
          <a:p>
            <a:pPr marL="119380" marR="4191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Mejora</a:t>
            </a:r>
            <a:r>
              <a:rPr sz="2400" b="1" spc="4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4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4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calidad:</a:t>
            </a:r>
            <a:r>
              <a:rPr sz="2400" b="1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calidad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del </a:t>
            </a:r>
            <a:r>
              <a:rPr sz="2400" dirty="0">
                <a:latin typeface="Calibri"/>
                <a:cs typeface="Calibri"/>
              </a:rPr>
              <a:t>producto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servicio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ofrecido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empresa.</a:t>
            </a:r>
            <a:endParaRPr sz="2400">
              <a:latin typeface="Calibri"/>
              <a:cs typeface="Calibri"/>
            </a:endParaRPr>
          </a:p>
          <a:p>
            <a:pPr marL="119380" marR="5715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Mayor</a:t>
            </a:r>
            <a:r>
              <a:rPr sz="2400" b="1" spc="9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alcance:</a:t>
            </a:r>
            <a:r>
              <a:rPr sz="2400" b="1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digitalización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permitir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empresas </a:t>
            </a:r>
            <a:r>
              <a:rPr sz="2400" dirty="0">
                <a:latin typeface="Calibri"/>
                <a:cs typeface="Calibri"/>
              </a:rPr>
              <a:t>lleguen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mercados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clientes.</a:t>
            </a:r>
            <a:endParaRPr sz="2400">
              <a:latin typeface="Calibri"/>
              <a:cs typeface="Calibri"/>
            </a:endParaRPr>
          </a:p>
          <a:p>
            <a:pPr marL="119380" marR="1270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Mayor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competitividad: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digitalizan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más </a:t>
            </a:r>
            <a:r>
              <a:rPr sz="2400" dirty="0">
                <a:latin typeface="Calibri"/>
                <a:cs typeface="Calibri"/>
              </a:rPr>
              <a:t>competitivas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mercado.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5231" y="3420612"/>
            <a:ext cx="4876799" cy="4876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252" y="1507217"/>
            <a:ext cx="97624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El</a:t>
            </a:r>
            <a:r>
              <a:rPr sz="2800" spc="185" dirty="0"/>
              <a:t> </a:t>
            </a:r>
            <a:r>
              <a:rPr sz="2800" dirty="0"/>
              <a:t>marco</a:t>
            </a:r>
            <a:r>
              <a:rPr sz="2800" spc="190" dirty="0"/>
              <a:t> </a:t>
            </a:r>
            <a:r>
              <a:rPr sz="2800" dirty="0"/>
              <a:t>económico</a:t>
            </a:r>
            <a:r>
              <a:rPr sz="2800" spc="190" dirty="0"/>
              <a:t> </a:t>
            </a:r>
            <a:r>
              <a:rPr sz="2800" dirty="0"/>
              <a:t>incluye</a:t>
            </a:r>
            <a:r>
              <a:rPr sz="2800" spc="195" dirty="0"/>
              <a:t> </a:t>
            </a:r>
            <a:r>
              <a:rPr sz="2800" dirty="0"/>
              <a:t>una</a:t>
            </a:r>
            <a:r>
              <a:rPr sz="2800" spc="195" dirty="0"/>
              <a:t> </a:t>
            </a:r>
            <a:r>
              <a:rPr sz="2800" dirty="0"/>
              <a:t>variedad</a:t>
            </a:r>
            <a:r>
              <a:rPr sz="2800" spc="185" dirty="0"/>
              <a:t> </a:t>
            </a:r>
            <a:r>
              <a:rPr sz="2800" dirty="0"/>
              <a:t>de</a:t>
            </a:r>
            <a:r>
              <a:rPr sz="2800" spc="195" dirty="0"/>
              <a:t> </a:t>
            </a:r>
            <a:r>
              <a:rPr sz="2800" spc="-10" dirty="0"/>
              <a:t>conceptos </a:t>
            </a:r>
            <a:r>
              <a:rPr sz="2800" dirty="0"/>
              <a:t>y</a:t>
            </a:r>
            <a:r>
              <a:rPr sz="2800" spc="-105" dirty="0"/>
              <a:t> </a:t>
            </a:r>
            <a:r>
              <a:rPr sz="2800" dirty="0"/>
              <a:t>principios</a:t>
            </a:r>
            <a:r>
              <a:rPr sz="2800" spc="-100" dirty="0"/>
              <a:t> </a:t>
            </a:r>
            <a:r>
              <a:rPr sz="2800" spc="-10" dirty="0"/>
              <a:t>básicos: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834542" y="2789408"/>
            <a:ext cx="9848850" cy="587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587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Capital: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capital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necesario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iniciar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empresa.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tanto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deuda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patrimonio.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capital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deuda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refiere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préstamos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formas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financiamiento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deben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reembolsados, </a:t>
            </a:r>
            <a:r>
              <a:rPr sz="2400" dirty="0">
                <a:latin typeface="Calibri"/>
                <a:cs typeface="Calibri"/>
              </a:rPr>
              <a:t>mientras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capital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patrimonio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invertido</a:t>
            </a:r>
            <a:r>
              <a:rPr sz="2400" spc="204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22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spc="-10" dirty="0">
                <a:latin typeface="Calibri"/>
                <a:cs typeface="Calibri"/>
              </a:rPr>
              <a:t>propietarios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reembolsado.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Activos: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activos de una empresa son 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recursos que posee y que </a:t>
            </a:r>
            <a:r>
              <a:rPr sz="2400" spc="-10" dirty="0">
                <a:latin typeface="Calibri"/>
                <a:cs typeface="Calibri"/>
              </a:rPr>
              <a:t>pueden </a:t>
            </a:r>
            <a:r>
              <a:rPr sz="2400" dirty="0">
                <a:latin typeface="Calibri"/>
                <a:cs typeface="Calibri"/>
              </a:rPr>
              <a:t>generar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futuros.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tangibles,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edificios,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maquinaria</a:t>
            </a:r>
            <a:r>
              <a:rPr sz="2400" spc="-50" dirty="0">
                <a:latin typeface="Calibri"/>
                <a:cs typeface="Calibri"/>
              </a:rPr>
              <a:t> y </a:t>
            </a:r>
            <a:r>
              <a:rPr sz="2400" dirty="0">
                <a:latin typeface="Calibri"/>
                <a:cs typeface="Calibri"/>
              </a:rPr>
              <a:t>equipos,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intangibles,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patentes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marcas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comerciales.</a:t>
            </a:r>
            <a:endParaRPr sz="2400">
              <a:latin typeface="Calibri"/>
              <a:cs typeface="Calibri"/>
            </a:endParaRPr>
          </a:p>
          <a:p>
            <a:pPr marL="119380" marR="3429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Pasivos:</a:t>
            </a:r>
            <a:r>
              <a:rPr sz="2400" b="1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pasivos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obligaciones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tiene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otros. </a:t>
            </a:r>
            <a:r>
              <a:rPr sz="2400" dirty="0">
                <a:latin typeface="Calibri"/>
                <a:cs typeface="Calibri"/>
              </a:rPr>
              <a:t>Estos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préstamos,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salarios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pagar,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impuestos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deudas.</a:t>
            </a:r>
            <a:endParaRPr sz="2400">
              <a:latin typeface="Calibri"/>
              <a:cs typeface="Calibri"/>
            </a:endParaRPr>
          </a:p>
          <a:p>
            <a:pPr marL="119380" marR="952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Ingresos: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ingresos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recibe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venta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sus </a:t>
            </a:r>
            <a:r>
              <a:rPr sz="2400" dirty="0">
                <a:latin typeface="Calibri"/>
                <a:cs typeface="Calibri"/>
              </a:rPr>
              <a:t>productos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servicios.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ingresos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también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incluir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venta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activos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recepción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intereses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inversiones.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6926" y="3665043"/>
            <a:ext cx="4211018" cy="42110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777" y="2258959"/>
            <a:ext cx="9086215" cy="652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Gastos:</a:t>
            </a:r>
            <a:r>
              <a:rPr sz="2400" b="1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gastos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gasta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operar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empresa.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fijos,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alquiler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salarios,</a:t>
            </a:r>
            <a:r>
              <a:rPr sz="2400" spc="3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variables,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costo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materiales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electricidad.</a:t>
            </a:r>
            <a:endParaRPr sz="2400">
              <a:latin typeface="Calibri"/>
              <a:cs typeface="Calibri"/>
            </a:endParaRPr>
          </a:p>
          <a:p>
            <a:pPr marL="119380" marR="12065" indent="-114935" algn="just">
              <a:lnSpc>
                <a:spcPct val="100000"/>
              </a:lnSpc>
              <a:spcBef>
                <a:spcPts val="2185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Flujo</a:t>
            </a:r>
            <a:r>
              <a:rPr sz="2400" b="1" spc="3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3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efectivo:</a:t>
            </a:r>
            <a:r>
              <a:rPr sz="2400" b="1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flujo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efectivo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medida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cuánto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dinero </a:t>
            </a:r>
            <a:r>
              <a:rPr sz="2400" dirty="0">
                <a:latin typeface="Calibri"/>
                <a:cs typeface="Calibri"/>
              </a:rPr>
              <a:t>entra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sale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período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determinado.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flujo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efectivo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positivo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significa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generando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del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gastando,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mientras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flujo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efectivo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negativo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indica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 </a:t>
            </a:r>
            <a:r>
              <a:rPr sz="2400" spc="-10" dirty="0">
                <a:latin typeface="Calibri"/>
                <a:cs typeface="Calibri"/>
              </a:rPr>
              <a:t>contrario.</a:t>
            </a:r>
            <a:endParaRPr sz="2400">
              <a:latin typeface="Calibri"/>
              <a:cs typeface="Calibri"/>
            </a:endParaRPr>
          </a:p>
          <a:p>
            <a:pPr marL="119380" marR="2413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Beneficio</a:t>
            </a:r>
            <a:r>
              <a:rPr sz="2400" b="1" spc="3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neto:</a:t>
            </a:r>
            <a:r>
              <a:rPr sz="2400" b="1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ingreso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todos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dirty="0">
                <a:latin typeface="Calibri"/>
                <a:cs typeface="Calibri"/>
              </a:rPr>
              <a:t>gastos.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cantidad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dinero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queda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después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pagar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todas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spc="-10" dirty="0">
                <a:latin typeface="Calibri"/>
                <a:cs typeface="Calibri"/>
              </a:rPr>
              <a:t>obligaciones.</a:t>
            </a:r>
            <a:endParaRPr sz="2400">
              <a:latin typeface="Calibri"/>
              <a:cs typeface="Calibri"/>
            </a:endParaRPr>
          </a:p>
          <a:p>
            <a:pPr marL="119380" marR="1333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Estado</a:t>
            </a:r>
            <a:r>
              <a:rPr sz="2400" b="1" spc="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financiero:</a:t>
            </a:r>
            <a:r>
              <a:rPr sz="2400" b="1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estados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financieros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garantizan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visión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general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situación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financiera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empresa.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más </a:t>
            </a:r>
            <a:r>
              <a:rPr sz="2400" dirty="0">
                <a:latin typeface="Calibri"/>
                <a:cs typeface="Calibri"/>
              </a:rPr>
              <a:t>comunes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balance,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cuenta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resultados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flujos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efectivo.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71" y="3049682"/>
            <a:ext cx="4876798" cy="4876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324" y="3451265"/>
            <a:ext cx="13235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1503045" algn="l"/>
                <a:tab pos="1971675" algn="l"/>
                <a:tab pos="2677160" algn="l"/>
                <a:tab pos="3806825" algn="l"/>
                <a:tab pos="5271770" algn="l"/>
                <a:tab pos="7197725" algn="l"/>
                <a:tab pos="8157845" algn="l"/>
                <a:tab pos="8626475" algn="l"/>
                <a:tab pos="9298305" algn="l"/>
                <a:tab pos="11002645" algn="l"/>
                <a:tab pos="11742420" algn="l"/>
                <a:tab pos="12109450" algn="l"/>
                <a:tab pos="1288288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lo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largo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de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0" dirty="0">
                <a:latin typeface="Arial MT"/>
                <a:cs typeface="Arial MT"/>
              </a:rPr>
              <a:t>este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módulo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formativo,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abordaremos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temas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de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vital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importancia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0" dirty="0">
                <a:latin typeface="Arial MT"/>
                <a:cs typeface="Arial MT"/>
              </a:rPr>
              <a:t>para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el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10" dirty="0">
                <a:latin typeface="Arial MT"/>
                <a:cs typeface="Arial MT"/>
              </a:rPr>
              <a:t>éxito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de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8324" y="4040138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cualquier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7694" y="5217886"/>
            <a:ext cx="13618160" cy="268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gestión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empresarial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estratégica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fundamentales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la</a:t>
            </a:r>
            <a:r>
              <a:rPr sz="2400" b="1" spc="-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supervivencia</a:t>
            </a:r>
            <a:r>
              <a:rPr sz="2400" b="1" spc="-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y</a:t>
            </a:r>
            <a:r>
              <a:rPr sz="2400" b="1" spc="-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el</a:t>
            </a:r>
            <a:r>
              <a:rPr sz="2400" b="1" spc="-4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crecimiento</a:t>
            </a:r>
            <a:r>
              <a:rPr sz="2400" b="1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de</a:t>
            </a:r>
            <a:endParaRPr sz="2400" dirty="0">
              <a:latin typeface="Arial MT"/>
              <a:cs typeface="Arial MT"/>
            </a:endParaRPr>
          </a:p>
          <a:p>
            <a:pPr marL="12700" marR="5080" algn="just">
              <a:lnSpc>
                <a:spcPct val="161000"/>
              </a:lnSpc>
            </a:pPr>
            <a:r>
              <a:rPr sz="2400" dirty="0">
                <a:latin typeface="Arial MT"/>
                <a:cs typeface="Arial MT"/>
              </a:rPr>
              <a:t>cualquier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organización,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llegada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era</a:t>
            </a:r>
            <a:r>
              <a:rPr sz="2400" b="1" spc="-6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digital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hace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aún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más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necesario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estar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tanto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últimas</a:t>
            </a:r>
            <a:r>
              <a:rPr sz="2400" b="1" spc="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tendencias</a:t>
            </a:r>
            <a:r>
              <a:rPr sz="2400" b="1" spc="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y</a:t>
            </a:r>
            <a:r>
              <a:rPr sz="2400" b="1" spc="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prácticas</a:t>
            </a:r>
            <a:r>
              <a:rPr sz="2400" b="1" spc="40" dirty="0">
                <a:latin typeface="Arial MT"/>
                <a:cs typeface="Arial MT"/>
              </a:rPr>
              <a:t>  </a:t>
            </a:r>
            <a:r>
              <a:rPr sz="2400" b="1" dirty="0">
                <a:latin typeface="Arial MT"/>
                <a:cs typeface="Arial MT"/>
              </a:rPr>
              <a:t>empresariales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Por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ello,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durante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estas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sesiones,</a:t>
            </a:r>
            <a:r>
              <a:rPr sz="2400" spc="4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se </a:t>
            </a:r>
            <a:r>
              <a:rPr sz="2400" dirty="0">
                <a:latin typeface="Arial MT"/>
                <a:cs typeface="Arial MT"/>
              </a:rPr>
              <a:t>explorarán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temas</a:t>
            </a:r>
            <a:r>
              <a:rPr sz="2400" b="1" spc="-2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clave</a:t>
            </a:r>
            <a:r>
              <a:rPr sz="2400" b="1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ayudarán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adaptarse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mantenerse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competitivas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mercado</a:t>
            </a:r>
            <a:r>
              <a:rPr sz="2400" b="1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cada</a:t>
            </a:r>
            <a:r>
              <a:rPr sz="2400" b="1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vez</a:t>
            </a:r>
            <a:r>
              <a:rPr sz="2400" b="1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más</a:t>
            </a:r>
            <a:r>
              <a:rPr sz="2400" b="1" spc="-70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cambiante</a:t>
            </a:r>
            <a:r>
              <a:rPr sz="2400" b="1" spc="-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 MT"/>
                <a:cs typeface="Arial MT"/>
              </a:rPr>
              <a:t>y</a:t>
            </a:r>
            <a:r>
              <a:rPr sz="2400" b="1" spc="-65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Arial MT"/>
                <a:cs typeface="Arial MT"/>
              </a:rPr>
              <a:t>competitivo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55" y="2924047"/>
            <a:ext cx="7315200" cy="2479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49207" y="1308535"/>
            <a:ext cx="73152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-10" dirty="0" err="1">
                <a:latin typeface="Arial MT"/>
                <a:cs typeface="Arial MT"/>
              </a:rPr>
              <a:t>Introducció</a:t>
            </a:r>
            <a:r>
              <a:rPr lang="es-ES" sz="10000" b="0" spc="-10" dirty="0">
                <a:latin typeface="Arial MT"/>
                <a:cs typeface="Arial MT"/>
              </a:rPr>
              <a:t>n</a:t>
            </a:r>
            <a:endParaRPr sz="100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087" y="5396877"/>
            <a:ext cx="1412748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165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financiero: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análisis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financiero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examinar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estados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financieros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tomar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decisiones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empresa.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implicar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evaluación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rentabilidad,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operativa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solidez financiera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empresa.</a:t>
            </a:r>
            <a:endParaRPr sz="2400">
              <a:latin typeface="Calibri"/>
              <a:cs typeface="Calibri"/>
            </a:endParaRPr>
          </a:p>
          <a:p>
            <a:pPr marL="119380" marR="5080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Presupuesto: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presupuesto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proyección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ingresos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gastos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10" dirty="0">
                <a:latin typeface="Calibri"/>
                <a:cs typeface="Calibri"/>
              </a:rPr>
              <a:t> presupuestos ayudan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empresa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planificar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finanzas.</a:t>
            </a:r>
            <a:endParaRPr sz="2400">
              <a:latin typeface="Calibri"/>
              <a:cs typeface="Calibri"/>
            </a:endParaRPr>
          </a:p>
          <a:p>
            <a:pPr marL="119380" marR="69215" indent="-114935" algn="just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Rendimiento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sobre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inversión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(ROI):</a:t>
            </a:r>
            <a:r>
              <a:rPr sz="2400" b="1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medida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evalúa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inversión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comparar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eficiencia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inversiones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distintas.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7494" y="1472347"/>
            <a:ext cx="6677024" cy="35900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563" y="1638300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9800" y="2552700"/>
            <a:ext cx="13309283" cy="4378443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 marR="2687003">
              <a:spcBef>
                <a:spcPts val="143"/>
              </a:spcBef>
            </a:pPr>
            <a:r>
              <a:rPr sz="2400" dirty="0">
                <a:latin typeface="Calibri"/>
                <a:cs typeface="Calibri"/>
              </a:rPr>
              <a:t>La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situación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económico-</a:t>
            </a:r>
            <a:r>
              <a:rPr sz="2400" dirty="0">
                <a:latin typeface="Calibri"/>
                <a:cs typeface="Calibri"/>
              </a:rPr>
              <a:t>financiera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empresa se</a:t>
            </a:r>
            <a:r>
              <a:rPr sz="2400" spc="-3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muestra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través</a:t>
            </a:r>
            <a:r>
              <a:rPr sz="2400" spc="-2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estados </a:t>
            </a:r>
            <a:r>
              <a:rPr sz="2400" dirty="0">
                <a:latin typeface="Calibri"/>
                <a:cs typeface="Calibri"/>
              </a:rPr>
              <a:t>financieros:</a:t>
            </a:r>
            <a:r>
              <a:rPr sz="2400" spc="-6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balance</a:t>
            </a:r>
            <a:r>
              <a:rPr sz="2400" spc="-6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situación</a:t>
            </a:r>
            <a:r>
              <a:rPr sz="2400" spc="-6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cuenta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pérdidas</a:t>
            </a:r>
            <a:r>
              <a:rPr sz="2400" spc="-5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ganancias.</a:t>
            </a:r>
            <a:endParaRPr sz="2400" dirty="0">
              <a:latin typeface="Calibri"/>
              <a:cs typeface="Calibri"/>
            </a:endParaRPr>
          </a:p>
          <a:p>
            <a:pPr marL="19050">
              <a:spcBef>
                <a:spcPts val="2565"/>
              </a:spcBef>
            </a:pP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Balance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situación</a:t>
            </a:r>
            <a:endParaRPr sz="2400" dirty="0">
              <a:latin typeface="Calibri"/>
              <a:cs typeface="Calibri"/>
            </a:endParaRPr>
          </a:p>
          <a:p>
            <a:pPr marL="19050" marR="7620"/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un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documento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contable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financiero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refleja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situación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económica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patrimonial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empresa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en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una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fecha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determinada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;</a:t>
            </a:r>
            <a:r>
              <a:rPr sz="24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lo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términos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contables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se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conoce</a:t>
            </a:r>
            <a:r>
              <a:rPr sz="2400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como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imagen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fiel.</a:t>
            </a:r>
            <a:r>
              <a:rPr sz="24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Este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documento,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se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elabora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periódicamente,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permite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conocer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situación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financiera</a:t>
            </a:r>
            <a:r>
              <a:rPr sz="24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patrimonial</a:t>
            </a:r>
            <a:r>
              <a:rPr sz="24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una</a:t>
            </a:r>
            <a:r>
              <a:rPr sz="24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compañía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un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momento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concreto,</a:t>
            </a:r>
            <a:r>
              <a:rPr sz="24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pues</a:t>
            </a:r>
            <a:r>
              <a:rPr sz="24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él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se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detallan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sus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activos,</a:t>
            </a:r>
            <a:r>
              <a:rPr sz="24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sus</a:t>
            </a:r>
            <a:r>
              <a:rPr sz="24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pasivos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su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capital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9050">
              <a:spcBef>
                <a:spcPts val="2646"/>
              </a:spcBef>
            </a:pP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Cuenta</a:t>
            </a:r>
            <a:r>
              <a:rPr sz="24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pérdidas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ganancias</a:t>
            </a:r>
            <a:r>
              <a:rPr sz="2400" b="1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(PyG</a:t>
            </a:r>
            <a:r>
              <a:rPr sz="24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o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121212"/>
                </a:solidFill>
                <a:latin typeface="Calibri"/>
                <a:cs typeface="Calibri"/>
              </a:rPr>
              <a:t>P&amp;L)</a:t>
            </a:r>
            <a:endParaRPr sz="2400" dirty="0">
              <a:latin typeface="Calibri"/>
              <a:cs typeface="Calibri"/>
            </a:endParaRPr>
          </a:p>
          <a:p>
            <a:pPr marL="19050" marR="613410"/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documento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recoge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resultado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contable</a:t>
            </a:r>
            <a:r>
              <a:rPr sz="24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un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ejercicio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(beneficio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o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pérdida),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registrando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los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ingresos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gastos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corresponden</a:t>
            </a:r>
            <a:r>
              <a:rPr sz="2400" spc="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al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mismo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según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su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naturaleza.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116541" y="14222657"/>
            <a:ext cx="9144951" cy="6745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910">
              <a:spcBef>
                <a:spcPts val="60"/>
              </a:spcBef>
            </a:pPr>
            <a:r>
              <a:rPr dirty="0"/>
              <a:t>Plan</a:t>
            </a:r>
            <a:r>
              <a:rPr spc="-8" dirty="0"/>
              <a:t> </a:t>
            </a:r>
            <a:r>
              <a:rPr dirty="0"/>
              <a:t>de</a:t>
            </a:r>
            <a:r>
              <a:rPr spc="-15" dirty="0"/>
              <a:t> Recuperación,</a:t>
            </a:r>
            <a:r>
              <a:rPr dirty="0"/>
              <a:t> </a:t>
            </a:r>
            <a:r>
              <a:rPr spc="-15" dirty="0"/>
              <a:t>Transformación</a:t>
            </a:r>
            <a:r>
              <a:rPr spc="-38" dirty="0"/>
              <a:t> </a:t>
            </a:r>
            <a:r>
              <a:rPr dirty="0"/>
              <a:t>y </a:t>
            </a:r>
            <a:r>
              <a:rPr spc="-15" dirty="0"/>
              <a:t>Resiliencia</a:t>
            </a:r>
            <a:r>
              <a:rPr spc="30" dirty="0"/>
              <a:t> </a:t>
            </a:r>
            <a:r>
              <a:rPr spc="-75" dirty="0"/>
              <a:t>–</a:t>
            </a:r>
          </a:p>
          <a:p>
            <a:pPr marL="19050">
              <a:spcBef>
                <a:spcPts val="398"/>
              </a:spcBef>
            </a:pPr>
            <a:r>
              <a:rPr dirty="0"/>
              <a:t>Financiado</a:t>
            </a:r>
            <a:r>
              <a:rPr spc="-45" dirty="0"/>
              <a:t> </a:t>
            </a:r>
            <a:r>
              <a:rPr dirty="0"/>
              <a:t>por</a:t>
            </a:r>
            <a:r>
              <a:rPr spc="-30" dirty="0"/>
              <a:t> </a:t>
            </a:r>
            <a:r>
              <a:rPr dirty="0"/>
              <a:t>la</a:t>
            </a:r>
            <a:r>
              <a:rPr spc="-38" dirty="0"/>
              <a:t> </a:t>
            </a:r>
            <a:r>
              <a:rPr dirty="0"/>
              <a:t>Unión</a:t>
            </a:r>
            <a:r>
              <a:rPr spc="-15" dirty="0"/>
              <a:t> Europea</a:t>
            </a:r>
            <a:r>
              <a:rPr spc="-7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Next</a:t>
            </a:r>
            <a:r>
              <a:rPr spc="-45" dirty="0"/>
              <a:t> </a:t>
            </a:r>
            <a:r>
              <a:rPr spc="-15" dirty="0"/>
              <a:t>GenerationEU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8708" y="1374604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8405" y="2085383"/>
            <a:ext cx="9063990" cy="321402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balance</a:t>
            </a:r>
            <a:r>
              <a:rPr sz="2400" b="1" spc="-3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patrimonial</a:t>
            </a:r>
            <a:endParaRPr sz="2400" dirty="0">
              <a:latin typeface="Calibri"/>
              <a:cs typeface="Calibri"/>
            </a:endParaRPr>
          </a:p>
          <a:p>
            <a:pPr marL="19050" marR="7620">
              <a:spcBef>
                <a:spcPts val="2534"/>
              </a:spcBef>
            </a:pP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balance</a:t>
            </a:r>
            <a:r>
              <a:rPr sz="24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agrupa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dos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grandes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masas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patrimoniales:</a:t>
            </a:r>
            <a:r>
              <a:rPr sz="24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activo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pasivo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Activo: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conjunto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los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activos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derechos</a:t>
            </a:r>
            <a:r>
              <a:rPr sz="2400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posee</a:t>
            </a:r>
            <a:r>
              <a:rPr sz="24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empresa.</a:t>
            </a:r>
            <a:endParaRPr sz="2400" dirty="0">
              <a:latin typeface="Calibri"/>
              <a:cs typeface="Calibri"/>
            </a:endParaRPr>
          </a:p>
          <a:p>
            <a:pPr marL="19050" marR="362903"/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Pasivo: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4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conjunto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obligaciones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deudas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posee</a:t>
            </a:r>
            <a:r>
              <a:rPr sz="2400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empresa.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4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activo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siempre</a:t>
            </a:r>
            <a:r>
              <a:rPr sz="2400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debe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ser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igual</a:t>
            </a:r>
            <a:r>
              <a:rPr sz="2400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al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pasivo.</a:t>
            </a:r>
            <a:endParaRPr sz="2400" dirty="0">
              <a:latin typeface="Calibri"/>
              <a:cs typeface="Calibri"/>
            </a:endParaRPr>
          </a:p>
          <a:p>
            <a:pPr marL="19050"/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Además,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cada</a:t>
            </a:r>
            <a:r>
              <a:rPr sz="24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una</a:t>
            </a:r>
            <a:r>
              <a:rPr sz="24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estas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masas</a:t>
            </a:r>
            <a:r>
              <a:rPr sz="24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patrimoniales</a:t>
            </a:r>
            <a:r>
              <a:rPr sz="24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se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pueden</a:t>
            </a:r>
            <a:r>
              <a:rPr sz="24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subdividir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20"/>
              </a:spcBef>
            </a:pPr>
            <a:endParaRPr sz="2400" dirty="0">
              <a:latin typeface="Calibri"/>
              <a:cs typeface="Calibri"/>
            </a:endParaRPr>
          </a:p>
          <a:p>
            <a:pPr marL="5520690">
              <a:tabLst>
                <a:tab pos="8221980" algn="l"/>
              </a:tabLst>
            </a:pPr>
            <a:r>
              <a:rPr b="1" spc="-15" dirty="0">
                <a:latin typeface="Calibri"/>
                <a:cs typeface="Calibri"/>
              </a:rPr>
              <a:t>ACTIVO</a:t>
            </a:r>
            <a:r>
              <a:rPr b="1" dirty="0">
                <a:latin typeface="Calibri"/>
                <a:cs typeface="Calibri"/>
              </a:rPr>
              <a:t>	</a:t>
            </a:r>
            <a:r>
              <a:rPr b="1" spc="-15" dirty="0">
                <a:latin typeface="Calibri"/>
                <a:cs typeface="Calibri"/>
              </a:rPr>
              <a:t>PASIVO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94600"/>
              </p:ext>
            </p:extLst>
          </p:nvPr>
        </p:nvGraphicFramePr>
        <p:xfrm>
          <a:off x="7010400" y="5371171"/>
          <a:ext cx="2347913" cy="3527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40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(stock)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6683" marB="0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Realizable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9535" marB="0">
                    <a:solidFill>
                      <a:srgbClr val="BC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Disponible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3823" marB="0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096568" y="6161441"/>
            <a:ext cx="230505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Activo no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corriente</a:t>
            </a:r>
            <a:r>
              <a:rPr spc="-30" dirty="0">
                <a:latin typeface="Calibri"/>
                <a:cs typeface="Calibri"/>
              </a:rPr>
              <a:t> (L/P)</a:t>
            </a:r>
            <a:endParaRPr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03496" y="5371174"/>
            <a:ext cx="119063" cy="3528060"/>
            <a:chOff x="4067559" y="3592069"/>
            <a:chExt cx="79375" cy="2352040"/>
          </a:xfrm>
        </p:grpSpPr>
        <p:sp>
          <p:nvSpPr>
            <p:cNvPr id="7" name="object 7"/>
            <p:cNvSpPr/>
            <p:nvPr/>
          </p:nvSpPr>
          <p:spPr>
            <a:xfrm>
              <a:off x="4105656" y="4978399"/>
              <a:ext cx="0" cy="901700"/>
            </a:xfrm>
            <a:custGeom>
              <a:avLst/>
              <a:gdLst/>
              <a:ahLst/>
              <a:cxnLst/>
              <a:rect l="l" t="t" r="r" b="b"/>
              <a:pathLst>
                <a:path h="901700">
                  <a:moveTo>
                    <a:pt x="0" y="0"/>
                  </a:moveTo>
                  <a:lnTo>
                    <a:pt x="0" y="90170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67556" y="4914912"/>
              <a:ext cx="76200" cy="1028700"/>
            </a:xfrm>
            <a:custGeom>
              <a:avLst/>
              <a:gdLst/>
              <a:ahLst/>
              <a:cxnLst/>
              <a:rect l="l" t="t" r="r" b="b"/>
              <a:pathLst>
                <a:path w="76200" h="1028700">
                  <a:moveTo>
                    <a:pt x="76200" y="952500"/>
                  </a:moveTo>
                  <a:lnTo>
                    <a:pt x="0" y="952500"/>
                  </a:lnTo>
                  <a:lnTo>
                    <a:pt x="38100" y="1028700"/>
                  </a:lnTo>
                  <a:lnTo>
                    <a:pt x="76200" y="952500"/>
                  </a:lnTo>
                  <a:close/>
                </a:path>
                <a:path w="76200" h="10287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08704" y="3655567"/>
              <a:ext cx="0" cy="1196975"/>
            </a:xfrm>
            <a:custGeom>
              <a:avLst/>
              <a:gdLst/>
              <a:ahLst/>
              <a:cxnLst/>
              <a:rect l="l" t="t" r="r" b="b"/>
              <a:pathLst>
                <a:path h="1196975">
                  <a:moveTo>
                    <a:pt x="0" y="0"/>
                  </a:moveTo>
                  <a:lnTo>
                    <a:pt x="0" y="1196441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70604" y="3592080"/>
              <a:ext cx="76200" cy="1323975"/>
            </a:xfrm>
            <a:custGeom>
              <a:avLst/>
              <a:gdLst/>
              <a:ahLst/>
              <a:cxnLst/>
              <a:rect l="l" t="t" r="r" b="b"/>
              <a:pathLst>
                <a:path w="76200" h="1323975">
                  <a:moveTo>
                    <a:pt x="76200" y="1247228"/>
                  </a:moveTo>
                  <a:lnTo>
                    <a:pt x="0" y="1247228"/>
                  </a:lnTo>
                  <a:lnTo>
                    <a:pt x="38100" y="1323428"/>
                  </a:lnTo>
                  <a:lnTo>
                    <a:pt x="76200" y="1247228"/>
                  </a:lnTo>
                  <a:close/>
                </a:path>
                <a:path w="76200" h="132397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62274" y="8019639"/>
            <a:ext cx="203739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69558" marR="7620" indent="-25146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Activo </a:t>
            </a:r>
            <a:r>
              <a:rPr spc="-15" dirty="0">
                <a:latin typeface="Calibri"/>
                <a:cs typeface="Calibri"/>
              </a:rPr>
              <a:t>corriente</a:t>
            </a:r>
            <a:r>
              <a:rPr spc="-30" dirty="0">
                <a:latin typeface="Calibri"/>
                <a:cs typeface="Calibri"/>
              </a:rPr>
              <a:t> (C/P) </a:t>
            </a:r>
            <a:r>
              <a:rPr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Activo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Circulante</a:t>
            </a:r>
            <a:endParaRPr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49026" y="5371171"/>
            <a:ext cx="2347913" cy="3528060"/>
            <a:chOff x="6164579" y="3592067"/>
            <a:chExt cx="1565275" cy="2352040"/>
          </a:xfrm>
        </p:grpSpPr>
        <p:sp>
          <p:nvSpPr>
            <p:cNvPr id="13" name="object 13"/>
            <p:cNvSpPr/>
            <p:nvPr/>
          </p:nvSpPr>
          <p:spPr>
            <a:xfrm>
              <a:off x="6164579" y="3592067"/>
              <a:ext cx="1565275" cy="908685"/>
            </a:xfrm>
            <a:custGeom>
              <a:avLst/>
              <a:gdLst/>
              <a:ahLst/>
              <a:cxnLst/>
              <a:rect l="l" t="t" r="r" b="b"/>
              <a:pathLst>
                <a:path w="1565275" h="908685">
                  <a:moveTo>
                    <a:pt x="0" y="908304"/>
                  </a:moveTo>
                  <a:lnTo>
                    <a:pt x="1565148" y="908304"/>
                  </a:lnTo>
                  <a:lnTo>
                    <a:pt x="1565148" y="0"/>
                  </a:lnTo>
                  <a:lnTo>
                    <a:pt x="0" y="0"/>
                  </a:lnTo>
                  <a:lnTo>
                    <a:pt x="0" y="908304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64579" y="4500371"/>
              <a:ext cx="1565275" cy="919480"/>
            </a:xfrm>
            <a:custGeom>
              <a:avLst/>
              <a:gdLst/>
              <a:ahLst/>
              <a:cxnLst/>
              <a:rect l="l" t="t" r="r" b="b"/>
              <a:pathLst>
                <a:path w="1565275" h="919479">
                  <a:moveTo>
                    <a:pt x="1565148" y="0"/>
                  </a:moveTo>
                  <a:lnTo>
                    <a:pt x="0" y="0"/>
                  </a:lnTo>
                  <a:lnTo>
                    <a:pt x="0" y="918972"/>
                  </a:lnTo>
                  <a:lnTo>
                    <a:pt x="1565148" y="918972"/>
                  </a:lnTo>
                  <a:lnTo>
                    <a:pt x="1565148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64579" y="5416295"/>
              <a:ext cx="1565275" cy="527685"/>
            </a:xfrm>
            <a:custGeom>
              <a:avLst/>
              <a:gdLst/>
              <a:ahLst/>
              <a:cxnLst/>
              <a:rect l="l" t="t" r="r" b="b"/>
              <a:pathLst>
                <a:path w="1565275" h="527685">
                  <a:moveTo>
                    <a:pt x="1565148" y="0"/>
                  </a:moveTo>
                  <a:lnTo>
                    <a:pt x="0" y="0"/>
                  </a:lnTo>
                  <a:lnTo>
                    <a:pt x="0" y="527303"/>
                  </a:lnTo>
                  <a:lnTo>
                    <a:pt x="1565148" y="527303"/>
                  </a:lnTo>
                  <a:lnTo>
                    <a:pt x="156514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428333" y="5953693"/>
            <a:ext cx="154686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>
                <a:latin typeface="Calibri"/>
                <a:cs typeface="Calibri"/>
              </a:rPr>
              <a:t>Patrimonio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neto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28334" y="7368269"/>
            <a:ext cx="2311718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Pasivo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corriente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(L/P)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28333" y="8199001"/>
            <a:ext cx="2044065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>
              <a:spcBef>
                <a:spcPts val="150"/>
              </a:spcBef>
            </a:pPr>
            <a:r>
              <a:rPr dirty="0">
                <a:latin typeface="Calibri"/>
                <a:cs typeface="Calibri"/>
              </a:rPr>
              <a:t>Pasivo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corriente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(C/P) </a:t>
            </a:r>
            <a:r>
              <a:rPr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Pasivo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Circulante</a:t>
            </a:r>
            <a:endParaRPr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508" y="1266358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045" y="2097475"/>
            <a:ext cx="4216718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balance</a:t>
            </a:r>
            <a:r>
              <a:rPr sz="2400" b="1" spc="-3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patrimonial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3045" y="2785513"/>
            <a:ext cx="3648075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Ratios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análisis</a:t>
            </a:r>
            <a:r>
              <a:rPr sz="24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patrimonial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469018"/>
              </p:ext>
            </p:extLst>
          </p:nvPr>
        </p:nvGraphicFramePr>
        <p:xfrm>
          <a:off x="10155728" y="1836561"/>
          <a:ext cx="1884045" cy="2829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sz="15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(stock)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Realizable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82866" marB="0">
                    <a:solidFill>
                      <a:srgbClr val="BC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Disponible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6203" marB="0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714360" y="2480217"/>
            <a:ext cx="1929765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5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(L/P)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7405" y="1836564"/>
            <a:ext cx="117158" cy="2832734"/>
            <a:chOff x="7239003" y="1115569"/>
            <a:chExt cx="78105" cy="1888489"/>
          </a:xfrm>
        </p:grpSpPr>
        <p:sp>
          <p:nvSpPr>
            <p:cNvPr id="8" name="object 8"/>
            <p:cNvSpPr/>
            <p:nvPr/>
          </p:nvSpPr>
          <p:spPr>
            <a:xfrm>
              <a:off x="7277100" y="2241296"/>
              <a:ext cx="0" cy="699770"/>
            </a:xfrm>
            <a:custGeom>
              <a:avLst/>
              <a:gdLst/>
              <a:ahLst/>
              <a:cxnLst/>
              <a:rect l="l" t="t" r="r" b="b"/>
              <a:pathLst>
                <a:path h="699769">
                  <a:moveTo>
                    <a:pt x="0" y="0"/>
                  </a:moveTo>
                  <a:lnTo>
                    <a:pt x="0" y="699147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0" y="2177808"/>
              <a:ext cx="76200" cy="826769"/>
            </a:xfrm>
            <a:custGeom>
              <a:avLst/>
              <a:gdLst/>
              <a:ahLst/>
              <a:cxnLst/>
              <a:rect l="l" t="t" r="r" b="b"/>
              <a:pathLst>
                <a:path w="76200" h="826769">
                  <a:moveTo>
                    <a:pt x="76200" y="749947"/>
                  </a:moveTo>
                  <a:lnTo>
                    <a:pt x="0" y="749947"/>
                  </a:lnTo>
                  <a:lnTo>
                    <a:pt x="38100" y="826147"/>
                  </a:lnTo>
                  <a:lnTo>
                    <a:pt x="76200" y="749947"/>
                  </a:lnTo>
                  <a:close/>
                </a:path>
                <a:path w="76200" h="82676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78624" y="1179068"/>
              <a:ext cx="0" cy="935990"/>
            </a:xfrm>
            <a:custGeom>
              <a:avLst/>
              <a:gdLst/>
              <a:ahLst/>
              <a:cxnLst/>
              <a:rect l="l" t="t" r="r" b="b"/>
              <a:pathLst>
                <a:path h="935989">
                  <a:moveTo>
                    <a:pt x="0" y="0"/>
                  </a:moveTo>
                  <a:lnTo>
                    <a:pt x="0" y="93585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0524" y="1115580"/>
              <a:ext cx="76200" cy="1062990"/>
            </a:xfrm>
            <a:custGeom>
              <a:avLst/>
              <a:gdLst/>
              <a:ahLst/>
              <a:cxnLst/>
              <a:rect l="l" t="t" r="r" b="b"/>
              <a:pathLst>
                <a:path w="76200" h="1062989">
                  <a:moveTo>
                    <a:pt x="76200" y="986650"/>
                  </a:moveTo>
                  <a:lnTo>
                    <a:pt x="0" y="986650"/>
                  </a:lnTo>
                  <a:lnTo>
                    <a:pt x="38100" y="1062850"/>
                  </a:lnTo>
                  <a:lnTo>
                    <a:pt x="76200" y="986650"/>
                  </a:lnTo>
                  <a:close/>
                </a:path>
                <a:path w="76200" h="106298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36453" y="3972536"/>
            <a:ext cx="1705928" cy="4799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231458" marR="7620" indent="-21336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(C/P)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15" dirty="0">
                <a:latin typeface="Calibri"/>
                <a:cs typeface="Calibri"/>
              </a:rPr>
              <a:t> Circulante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354860" y="1836561"/>
            <a:ext cx="1885950" cy="2832734"/>
            <a:chOff x="8930640" y="1115567"/>
            <a:chExt cx="1257300" cy="1888489"/>
          </a:xfrm>
        </p:grpSpPr>
        <p:sp>
          <p:nvSpPr>
            <p:cNvPr id="14" name="object 14"/>
            <p:cNvSpPr/>
            <p:nvPr/>
          </p:nvSpPr>
          <p:spPr>
            <a:xfrm>
              <a:off x="8930640" y="1115567"/>
              <a:ext cx="1257300" cy="728980"/>
            </a:xfrm>
            <a:custGeom>
              <a:avLst/>
              <a:gdLst/>
              <a:ahLst/>
              <a:cxnLst/>
              <a:rect l="l" t="t" r="r" b="b"/>
              <a:pathLst>
                <a:path w="1257300" h="728980">
                  <a:moveTo>
                    <a:pt x="0" y="728472"/>
                  </a:moveTo>
                  <a:lnTo>
                    <a:pt x="1257300" y="728472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0640" y="1844039"/>
              <a:ext cx="1257300" cy="739140"/>
            </a:xfrm>
            <a:custGeom>
              <a:avLst/>
              <a:gdLst/>
              <a:ahLst/>
              <a:cxnLst/>
              <a:rect l="l" t="t" r="r" b="b"/>
              <a:pathLst>
                <a:path w="1257300" h="739139">
                  <a:moveTo>
                    <a:pt x="1257300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1257300" y="739139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0640" y="2580131"/>
              <a:ext cx="1257300" cy="424180"/>
            </a:xfrm>
            <a:custGeom>
              <a:avLst/>
              <a:gdLst/>
              <a:ahLst/>
              <a:cxnLst/>
              <a:rect l="l" t="t" r="r" b="b"/>
              <a:pathLst>
                <a:path w="1257300" h="424180">
                  <a:moveTo>
                    <a:pt x="1257300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1257300" y="423672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529214" y="2313373"/>
            <a:ext cx="1298258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Patrimonio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neto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29214" y="3449335"/>
            <a:ext cx="193643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30" dirty="0">
                <a:latin typeface="Calibri"/>
                <a:cs typeface="Calibri"/>
              </a:rPr>
              <a:t> (L/P)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529214" y="4116453"/>
            <a:ext cx="1714500" cy="4799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 marR="762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30" dirty="0">
                <a:latin typeface="Calibri"/>
                <a:cs typeface="Calibri"/>
              </a:rPr>
              <a:t> (C/P)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Circulante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0694" y="1534498"/>
            <a:ext cx="63722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b="1" spc="-15" dirty="0">
                <a:latin typeface="Calibri"/>
                <a:cs typeface="Calibri"/>
              </a:rPr>
              <a:t>ACTIVO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35415" y="1533171"/>
            <a:ext cx="63341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b="1" spc="-15" dirty="0">
                <a:latin typeface="Calibri"/>
                <a:cs typeface="Calibri"/>
              </a:rPr>
              <a:t>PASIVO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3044" y="5031212"/>
            <a:ext cx="14562773" cy="4216219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Fondo</a:t>
            </a:r>
            <a:r>
              <a:rPr sz="21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maniobra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Activo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Circulante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–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Pasivo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 Circulante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Debe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ser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positivo;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si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negativo,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empresa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entra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suspensión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pagos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(no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puede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hace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frente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sus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pagos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1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medio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plazo).</a:t>
            </a:r>
            <a:endParaRPr sz="2100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Ratio</a:t>
            </a:r>
            <a:r>
              <a:rPr sz="2100" b="1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liquidez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 err="1">
                <a:solidFill>
                  <a:srgbClr val="121212"/>
                </a:solidFill>
                <a:latin typeface="Calibri"/>
                <a:cs typeface="Calibri"/>
              </a:rPr>
              <a:t>Activo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 err="1">
                <a:solidFill>
                  <a:srgbClr val="121212"/>
                </a:solidFill>
                <a:latin typeface="Calibri"/>
                <a:cs typeface="Calibri"/>
              </a:rPr>
              <a:t>Circulante</a:t>
            </a:r>
            <a:r>
              <a:rPr lang="es-ES" sz="2100" b="1" spc="-15" dirty="0">
                <a:solidFill>
                  <a:srgbClr val="121212"/>
                </a:solidFill>
                <a:latin typeface="Calibri"/>
                <a:cs typeface="Calibri"/>
              </a:rPr>
              <a:t> (Existencias + Realizable + Disponible)</a:t>
            </a:r>
            <a:r>
              <a:rPr sz="2100" b="1" spc="-10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Pasivo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Circulante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Debe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tener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valores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entre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1,5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2.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Si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1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=&gt;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FM=0.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otra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forma</a:t>
            </a:r>
            <a:r>
              <a:rPr sz="21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ver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Fondo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maniobra.</a:t>
            </a:r>
            <a:endParaRPr sz="2100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Ratio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 tesorería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o</a:t>
            </a:r>
            <a:r>
              <a:rPr sz="2100" b="1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Acid 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Test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(Disponible+Realizable)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Pasivo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Circulante</a:t>
            </a:r>
            <a:endParaRPr sz="2100" dirty="0">
              <a:latin typeface="Calibri"/>
              <a:cs typeface="Calibri"/>
            </a:endParaRPr>
          </a:p>
          <a:p>
            <a:pPr marL="19050" marR="7620"/>
            <a:r>
              <a:rPr sz="2100" dirty="0">
                <a:latin typeface="Calibri"/>
                <a:cs typeface="Calibri"/>
              </a:rPr>
              <a:t>Debe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tener</a:t>
            </a:r>
            <a:r>
              <a:rPr sz="2100" spc="-15" dirty="0">
                <a:latin typeface="Calibri"/>
                <a:cs typeface="Calibri"/>
              </a:rPr>
              <a:t> valores superiores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1.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Si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es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igual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inferior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1,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empresa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no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tendrá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suficiente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dinero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para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hacer</a:t>
            </a:r>
            <a:r>
              <a:rPr sz="2100" spc="-15" dirty="0">
                <a:latin typeface="Calibri"/>
                <a:cs typeface="Calibri"/>
              </a:rPr>
              <a:t> frente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sus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pagos</a:t>
            </a:r>
            <a:r>
              <a:rPr sz="2100" spc="-38" dirty="0">
                <a:latin typeface="Calibri"/>
                <a:cs typeface="Calibri"/>
              </a:rPr>
              <a:t> en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corto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5" dirty="0" err="1">
                <a:latin typeface="Calibri"/>
                <a:cs typeface="Calibri"/>
              </a:rPr>
              <a:t>plazo</a:t>
            </a:r>
            <a:r>
              <a:rPr sz="2100" spc="-15" dirty="0">
                <a:latin typeface="Calibri"/>
                <a:cs typeface="Calibri"/>
              </a:rPr>
              <a:t>.</a:t>
            </a:r>
            <a:endParaRPr lang="es-ES" sz="2100" spc="-15" dirty="0">
              <a:latin typeface="Calibri"/>
              <a:cs typeface="Calibri"/>
            </a:endParaRPr>
          </a:p>
          <a:p>
            <a:pPr marL="19050" marR="7620"/>
            <a:endParaRPr lang="es-ES" sz="2100" spc="-15" dirty="0">
              <a:latin typeface="Calibri"/>
              <a:cs typeface="Calibri"/>
            </a:endParaRPr>
          </a:p>
          <a:p>
            <a:pPr marL="19050" marR="7620"/>
            <a:r>
              <a:rPr lang="es-ES" sz="2100" b="1" spc="-15" dirty="0">
                <a:latin typeface="Calibri"/>
                <a:cs typeface="Calibri"/>
              </a:rPr>
              <a:t>Liquidez inmediata =</a:t>
            </a:r>
            <a:r>
              <a:rPr lang="es-ES" sz="2100" b="1" spc="-15" dirty="0">
                <a:solidFill>
                  <a:srgbClr val="121212"/>
                </a:solidFill>
                <a:latin typeface="Calibri"/>
                <a:cs typeface="Calibri"/>
              </a:rPr>
              <a:t> Disponible</a:t>
            </a:r>
            <a:r>
              <a:rPr lang="es-ES" sz="2100" b="1" dirty="0">
                <a:solidFill>
                  <a:srgbClr val="121212"/>
                </a:solidFill>
                <a:latin typeface="Calibri"/>
                <a:cs typeface="Calibri"/>
              </a:rPr>
              <a:t>/ </a:t>
            </a:r>
            <a:r>
              <a:rPr lang="es-ES" sz="2100" b="1" spc="-15" dirty="0">
                <a:solidFill>
                  <a:srgbClr val="121212"/>
                </a:solidFill>
                <a:latin typeface="Calibri"/>
                <a:cs typeface="Calibri"/>
              </a:rPr>
              <a:t>Pasivo</a:t>
            </a:r>
            <a:r>
              <a:rPr lang="es-ES"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lang="es-ES" sz="2100" b="1" spc="-15" dirty="0">
                <a:solidFill>
                  <a:srgbClr val="121212"/>
                </a:solidFill>
                <a:latin typeface="Calibri"/>
                <a:cs typeface="Calibri"/>
              </a:rPr>
              <a:t>Circulante</a:t>
            </a:r>
          </a:p>
          <a:p>
            <a:pPr marL="19050" marR="7620"/>
            <a:r>
              <a:rPr lang="es-ES" sz="2100" spc="-15" dirty="0">
                <a:solidFill>
                  <a:srgbClr val="121212"/>
                </a:solidFill>
                <a:latin typeface="Calibri"/>
                <a:cs typeface="Calibri"/>
              </a:rPr>
              <a:t>Debe tener valores del sector. Alrededor del 0,1</a:t>
            </a:r>
          </a:p>
          <a:p>
            <a:pPr marL="19050" marR="7620"/>
            <a:endParaRPr sz="2100" dirty="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508" y="1350683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045" y="2097475"/>
            <a:ext cx="4216718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balance</a:t>
            </a:r>
            <a:r>
              <a:rPr sz="2400" b="1" spc="-3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patrimonial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3045" y="2785513"/>
            <a:ext cx="3648075" cy="3876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Ratios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análisis</a:t>
            </a:r>
            <a:r>
              <a:rPr sz="24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patrimonial</a:t>
            </a:r>
            <a:endParaRPr sz="24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2479"/>
              </p:ext>
            </p:extLst>
          </p:nvPr>
        </p:nvGraphicFramePr>
        <p:xfrm>
          <a:off x="10145362" y="2302451"/>
          <a:ext cx="1884045" cy="2829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D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sz="15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(stock)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8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Realizable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82866" marB="0">
                    <a:solidFill>
                      <a:srgbClr val="BC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Disponible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96203" marB="0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703994" y="2946107"/>
            <a:ext cx="1929765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5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(L/P)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07039" y="2302454"/>
            <a:ext cx="117158" cy="2832734"/>
            <a:chOff x="7239003" y="1115569"/>
            <a:chExt cx="78105" cy="1888489"/>
          </a:xfrm>
        </p:grpSpPr>
        <p:sp>
          <p:nvSpPr>
            <p:cNvPr id="8" name="object 8"/>
            <p:cNvSpPr/>
            <p:nvPr/>
          </p:nvSpPr>
          <p:spPr>
            <a:xfrm>
              <a:off x="7277100" y="2241296"/>
              <a:ext cx="0" cy="699770"/>
            </a:xfrm>
            <a:custGeom>
              <a:avLst/>
              <a:gdLst/>
              <a:ahLst/>
              <a:cxnLst/>
              <a:rect l="l" t="t" r="r" b="b"/>
              <a:pathLst>
                <a:path h="699769">
                  <a:moveTo>
                    <a:pt x="0" y="0"/>
                  </a:moveTo>
                  <a:lnTo>
                    <a:pt x="0" y="699147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0" y="2177808"/>
              <a:ext cx="76200" cy="826769"/>
            </a:xfrm>
            <a:custGeom>
              <a:avLst/>
              <a:gdLst/>
              <a:ahLst/>
              <a:cxnLst/>
              <a:rect l="l" t="t" r="r" b="b"/>
              <a:pathLst>
                <a:path w="76200" h="826769">
                  <a:moveTo>
                    <a:pt x="76200" y="749947"/>
                  </a:moveTo>
                  <a:lnTo>
                    <a:pt x="0" y="749947"/>
                  </a:lnTo>
                  <a:lnTo>
                    <a:pt x="38100" y="826147"/>
                  </a:lnTo>
                  <a:lnTo>
                    <a:pt x="76200" y="749947"/>
                  </a:lnTo>
                  <a:close/>
                </a:path>
                <a:path w="76200" h="82676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78624" y="1179068"/>
              <a:ext cx="0" cy="935990"/>
            </a:xfrm>
            <a:custGeom>
              <a:avLst/>
              <a:gdLst/>
              <a:ahLst/>
              <a:cxnLst/>
              <a:rect l="l" t="t" r="r" b="b"/>
              <a:pathLst>
                <a:path h="935989">
                  <a:moveTo>
                    <a:pt x="0" y="0"/>
                  </a:moveTo>
                  <a:lnTo>
                    <a:pt x="0" y="935850"/>
                  </a:lnTo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0524" y="1115580"/>
              <a:ext cx="76200" cy="1062990"/>
            </a:xfrm>
            <a:custGeom>
              <a:avLst/>
              <a:gdLst/>
              <a:ahLst/>
              <a:cxnLst/>
              <a:rect l="l" t="t" r="r" b="b"/>
              <a:pathLst>
                <a:path w="76200" h="1062989">
                  <a:moveTo>
                    <a:pt x="76200" y="986650"/>
                  </a:moveTo>
                  <a:lnTo>
                    <a:pt x="0" y="986650"/>
                  </a:lnTo>
                  <a:lnTo>
                    <a:pt x="38100" y="1062850"/>
                  </a:lnTo>
                  <a:lnTo>
                    <a:pt x="76200" y="986650"/>
                  </a:lnTo>
                  <a:close/>
                </a:path>
                <a:path w="76200" h="1062989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26087" y="4438426"/>
            <a:ext cx="1705928" cy="4799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231458" marR="7620" indent="-21336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(C/P)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Activo</a:t>
            </a:r>
            <a:r>
              <a:rPr sz="1500" spc="-15" dirty="0">
                <a:latin typeface="Calibri"/>
                <a:cs typeface="Calibri"/>
              </a:rPr>
              <a:t> Circulante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344494" y="2302451"/>
            <a:ext cx="1885950" cy="2832734"/>
            <a:chOff x="8930640" y="1115567"/>
            <a:chExt cx="1257300" cy="1888489"/>
          </a:xfrm>
        </p:grpSpPr>
        <p:sp>
          <p:nvSpPr>
            <p:cNvPr id="14" name="object 14"/>
            <p:cNvSpPr/>
            <p:nvPr/>
          </p:nvSpPr>
          <p:spPr>
            <a:xfrm>
              <a:off x="8930640" y="1115567"/>
              <a:ext cx="1257300" cy="728980"/>
            </a:xfrm>
            <a:custGeom>
              <a:avLst/>
              <a:gdLst/>
              <a:ahLst/>
              <a:cxnLst/>
              <a:rect l="l" t="t" r="r" b="b"/>
              <a:pathLst>
                <a:path w="1257300" h="728980">
                  <a:moveTo>
                    <a:pt x="0" y="728472"/>
                  </a:moveTo>
                  <a:lnTo>
                    <a:pt x="1257300" y="728472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728472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30640" y="1844039"/>
              <a:ext cx="1257300" cy="739140"/>
            </a:xfrm>
            <a:custGeom>
              <a:avLst/>
              <a:gdLst/>
              <a:ahLst/>
              <a:cxnLst/>
              <a:rect l="l" t="t" r="r" b="b"/>
              <a:pathLst>
                <a:path w="1257300" h="739139">
                  <a:moveTo>
                    <a:pt x="1257300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1257300" y="739139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30640" y="2580131"/>
              <a:ext cx="1257300" cy="424180"/>
            </a:xfrm>
            <a:custGeom>
              <a:avLst/>
              <a:gdLst/>
              <a:ahLst/>
              <a:cxnLst/>
              <a:rect l="l" t="t" r="r" b="b"/>
              <a:pathLst>
                <a:path w="1257300" h="424180">
                  <a:moveTo>
                    <a:pt x="1257300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1257300" y="423672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518845" y="2779263"/>
            <a:ext cx="1298258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Patrimonio</a:t>
            </a:r>
            <a:r>
              <a:rPr sz="1500" spc="-68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neto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18845" y="3915225"/>
            <a:ext cx="193643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no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30" dirty="0">
                <a:latin typeface="Calibri"/>
                <a:cs typeface="Calibri"/>
              </a:rPr>
              <a:t> (L/P)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518845" y="4582343"/>
            <a:ext cx="1714500" cy="479940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 marR="7620">
              <a:spcBef>
                <a:spcPts val="143"/>
              </a:spcBef>
            </a:pP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corriente</a:t>
            </a:r>
            <a:r>
              <a:rPr sz="1500" spc="-30" dirty="0">
                <a:latin typeface="Calibri"/>
                <a:cs typeface="Calibri"/>
              </a:rPr>
              <a:t> (C/P)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Pasivo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Circulante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41679" y="1926866"/>
            <a:ext cx="63722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b="1" spc="-15" dirty="0">
                <a:latin typeface="Calibri"/>
                <a:cs typeface="Calibri"/>
              </a:rPr>
              <a:t>ACTIVO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06400" y="1925539"/>
            <a:ext cx="633413" cy="249107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1500" b="1" spc="-15" dirty="0">
                <a:latin typeface="Calibri"/>
                <a:cs typeface="Calibri"/>
              </a:rPr>
              <a:t>PASIVO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3043" y="3532075"/>
            <a:ext cx="5975031" cy="666529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Ratio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endeudamiento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Total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deudas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Total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pasivo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Debe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tener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un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valor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entorno</a:t>
            </a:r>
            <a:r>
              <a:rPr sz="21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al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0,5.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93042" y="4494436"/>
            <a:ext cx="10208450" cy="4536819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Ratio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calidad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c/p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total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Cuanto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menor</a:t>
            </a:r>
            <a:r>
              <a:rPr sz="2100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corto</a:t>
            </a:r>
            <a:r>
              <a:rPr sz="21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plazo</a:t>
            </a:r>
            <a:r>
              <a:rPr sz="2100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mejor.</a:t>
            </a:r>
            <a:endParaRPr sz="2100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Coste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Gastos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financieros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Deuda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con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 err="1">
                <a:solidFill>
                  <a:srgbClr val="121212"/>
                </a:solidFill>
                <a:latin typeface="Calibri"/>
                <a:cs typeface="Calibri"/>
              </a:rPr>
              <a:t>coste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latin typeface="Calibri"/>
                <a:cs typeface="Calibri"/>
              </a:rPr>
              <a:t>Nos</a:t>
            </a:r>
            <a:r>
              <a:rPr sz="2100" spc="-9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indica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coste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total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nuestras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5" dirty="0" err="1">
                <a:latin typeface="Calibri"/>
                <a:cs typeface="Calibri"/>
              </a:rPr>
              <a:t>deudas</a:t>
            </a:r>
            <a:r>
              <a:rPr sz="2100" spc="-15" dirty="0">
                <a:latin typeface="Calibri"/>
                <a:cs typeface="Calibri"/>
              </a:rPr>
              <a:t>.</a:t>
            </a:r>
            <a:endParaRPr lang="es-ES" sz="2100" spc="-15" dirty="0">
              <a:latin typeface="Calibri"/>
              <a:cs typeface="Calibri"/>
            </a:endParaRPr>
          </a:p>
          <a:p>
            <a:pPr marL="19050"/>
            <a:endParaRPr lang="es-ES" sz="2100" spc="-15" dirty="0">
              <a:latin typeface="Calibri"/>
              <a:cs typeface="Calibri"/>
            </a:endParaRPr>
          </a:p>
          <a:p>
            <a:pPr marL="19050"/>
            <a:r>
              <a:rPr lang="es-ES" sz="2100" b="1" spc="-15" dirty="0">
                <a:latin typeface="Calibri"/>
                <a:cs typeface="Calibri"/>
              </a:rPr>
              <a:t>Cobertura Gastos Financieros = Beneficio antes de impuestos e intereses/Gastos Financieros</a:t>
            </a:r>
            <a:endParaRPr sz="2100" b="1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dirty="0">
                <a:latin typeface="Calibri"/>
                <a:cs typeface="Calibri"/>
              </a:rPr>
              <a:t>Periodo</a:t>
            </a:r>
            <a:r>
              <a:rPr sz="2100" b="1" spc="-6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medio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cobro</a:t>
            </a:r>
            <a:r>
              <a:rPr sz="2100" b="1" spc="-6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=</a:t>
            </a:r>
            <a:r>
              <a:rPr sz="2100" b="1" spc="-38" dirty="0">
                <a:latin typeface="Calibri"/>
                <a:cs typeface="Calibri"/>
              </a:rPr>
              <a:t> </a:t>
            </a:r>
            <a:r>
              <a:rPr sz="2100" b="1" dirty="0" err="1">
                <a:latin typeface="Calibri"/>
                <a:cs typeface="Calibri"/>
              </a:rPr>
              <a:t>Saldo</a:t>
            </a:r>
            <a:r>
              <a:rPr sz="2100" b="1" spc="-3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5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medio</a:t>
            </a:r>
            <a:r>
              <a:rPr sz="2100" b="1" spc="-6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clientes</a:t>
            </a:r>
            <a:r>
              <a:rPr sz="2100" b="1" spc="-5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/</a:t>
            </a:r>
            <a:r>
              <a:rPr sz="2100" b="1" spc="-38" dirty="0">
                <a:latin typeface="Calibri"/>
                <a:cs typeface="Calibri"/>
              </a:rPr>
              <a:t> </a:t>
            </a:r>
            <a:r>
              <a:rPr sz="2100" b="1" spc="-30">
                <a:latin typeface="Calibri"/>
                <a:cs typeface="Calibri"/>
              </a:rPr>
              <a:t>Ventas</a:t>
            </a:r>
            <a:r>
              <a:rPr sz="2100" b="1" spc="-83">
                <a:latin typeface="Calibri"/>
                <a:cs typeface="Calibri"/>
              </a:rPr>
              <a:t> </a:t>
            </a:r>
            <a:r>
              <a:rPr sz="2100" b="1">
                <a:latin typeface="Calibri"/>
                <a:cs typeface="Calibri"/>
              </a:rPr>
              <a:t>x</a:t>
            </a:r>
            <a:r>
              <a:rPr sz="2100" b="1" spc="-45">
                <a:latin typeface="Calibri"/>
                <a:cs typeface="Calibri"/>
              </a:rPr>
              <a:t> </a:t>
            </a:r>
            <a:r>
              <a:rPr sz="2100" b="1" spc="-38" dirty="0">
                <a:latin typeface="Calibri"/>
                <a:cs typeface="Calibri"/>
              </a:rPr>
              <a:t>365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dirty="0">
                <a:latin typeface="Calibri"/>
                <a:cs typeface="Calibri"/>
              </a:rPr>
              <a:t>Nos</a:t>
            </a:r>
            <a:r>
              <a:rPr sz="2100" spc="-8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indica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tiempo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medio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tardamos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cobrar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nuestros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clientes.</a:t>
            </a:r>
            <a:endParaRPr sz="2100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spc="-15" dirty="0">
                <a:latin typeface="Calibri"/>
                <a:cs typeface="Calibri"/>
              </a:rPr>
              <a:t>Periodo</a:t>
            </a:r>
            <a:r>
              <a:rPr sz="2100" b="1" spc="-6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medio</a:t>
            </a:r>
            <a:r>
              <a:rPr sz="2100" b="1" spc="-3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38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pago</a:t>
            </a:r>
            <a:r>
              <a:rPr sz="2100" b="1" spc="-6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=</a:t>
            </a:r>
            <a:r>
              <a:rPr sz="2100" b="1" spc="-30" dirty="0">
                <a:latin typeface="Calibri"/>
                <a:cs typeface="Calibri"/>
              </a:rPr>
              <a:t> </a:t>
            </a:r>
            <a:r>
              <a:rPr sz="2100" b="1" dirty="0" err="1">
                <a:latin typeface="Calibri"/>
                <a:cs typeface="Calibri"/>
              </a:rPr>
              <a:t>Saldo</a:t>
            </a:r>
            <a:r>
              <a:rPr sz="2100" b="1" spc="-2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de</a:t>
            </a:r>
            <a:r>
              <a:rPr sz="2100" b="1" spc="-6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medio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proveedores</a:t>
            </a:r>
            <a:r>
              <a:rPr sz="2100" b="1" spc="-7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/</a:t>
            </a:r>
            <a:r>
              <a:rPr sz="2100" b="1" spc="-30" dirty="0">
                <a:latin typeface="Calibri"/>
                <a:cs typeface="Calibri"/>
              </a:rPr>
              <a:t> </a:t>
            </a:r>
            <a:r>
              <a:rPr sz="2100" b="1" dirty="0" err="1">
                <a:latin typeface="Calibri"/>
                <a:cs typeface="Calibri"/>
              </a:rPr>
              <a:t>Compras</a:t>
            </a:r>
            <a:r>
              <a:rPr sz="2100" b="1" spc="-53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x</a:t>
            </a:r>
            <a:r>
              <a:rPr sz="2100" b="1" spc="-38" dirty="0">
                <a:latin typeface="Calibri"/>
                <a:cs typeface="Calibri"/>
              </a:rPr>
              <a:t> 365</a:t>
            </a:r>
            <a:endParaRPr sz="2100" dirty="0">
              <a:latin typeface="Calibri"/>
              <a:cs typeface="Calibri"/>
            </a:endParaRPr>
          </a:p>
          <a:p>
            <a:pPr marL="19050" marR="338138"/>
            <a:r>
              <a:rPr sz="2100" dirty="0">
                <a:latin typeface="Calibri"/>
                <a:cs typeface="Calibri"/>
              </a:rPr>
              <a:t>Nos</a:t>
            </a:r>
            <a:r>
              <a:rPr sz="2100" spc="-8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indica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tiempo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medio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tardamos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pagar</a:t>
            </a:r>
            <a:r>
              <a:rPr sz="2100" spc="-2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nuestros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proveedores.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periodo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medio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cobro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debe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ser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menor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el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periodo</a:t>
            </a:r>
            <a:r>
              <a:rPr sz="2100" spc="-53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medio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pago.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3116541" y="14222657"/>
            <a:ext cx="9144951" cy="6745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910">
              <a:spcBef>
                <a:spcPts val="60"/>
              </a:spcBef>
            </a:pPr>
            <a:r>
              <a:rPr dirty="0"/>
              <a:t>Plan</a:t>
            </a:r>
            <a:r>
              <a:rPr spc="-8" dirty="0"/>
              <a:t> </a:t>
            </a:r>
            <a:r>
              <a:rPr dirty="0"/>
              <a:t>de</a:t>
            </a:r>
            <a:r>
              <a:rPr spc="-15" dirty="0"/>
              <a:t> Recuperación,</a:t>
            </a:r>
            <a:r>
              <a:rPr dirty="0"/>
              <a:t> </a:t>
            </a:r>
            <a:r>
              <a:rPr spc="-15" dirty="0"/>
              <a:t>Transformación</a:t>
            </a:r>
            <a:r>
              <a:rPr spc="-38" dirty="0"/>
              <a:t> </a:t>
            </a:r>
            <a:r>
              <a:rPr dirty="0"/>
              <a:t>y </a:t>
            </a:r>
            <a:r>
              <a:rPr spc="-15" dirty="0"/>
              <a:t>Resiliencia</a:t>
            </a:r>
            <a:r>
              <a:rPr spc="30" dirty="0"/>
              <a:t> </a:t>
            </a:r>
            <a:r>
              <a:rPr spc="-75" dirty="0"/>
              <a:t>–</a:t>
            </a:r>
          </a:p>
          <a:p>
            <a:pPr marL="19050">
              <a:spcBef>
                <a:spcPts val="398"/>
              </a:spcBef>
            </a:pPr>
            <a:r>
              <a:rPr dirty="0"/>
              <a:t>Financiado</a:t>
            </a:r>
            <a:r>
              <a:rPr spc="-45" dirty="0"/>
              <a:t> </a:t>
            </a:r>
            <a:r>
              <a:rPr dirty="0"/>
              <a:t>por</a:t>
            </a:r>
            <a:r>
              <a:rPr spc="-30" dirty="0"/>
              <a:t> </a:t>
            </a:r>
            <a:r>
              <a:rPr dirty="0"/>
              <a:t>la</a:t>
            </a:r>
            <a:r>
              <a:rPr spc="-38" dirty="0"/>
              <a:t> </a:t>
            </a:r>
            <a:r>
              <a:rPr dirty="0"/>
              <a:t>Unión</a:t>
            </a:r>
            <a:r>
              <a:rPr spc="-15" dirty="0"/>
              <a:t> Europea</a:t>
            </a:r>
            <a:r>
              <a:rPr spc="-7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Next</a:t>
            </a:r>
            <a:r>
              <a:rPr spc="-45" dirty="0"/>
              <a:t> </a:t>
            </a:r>
            <a:r>
              <a:rPr spc="-15" dirty="0"/>
              <a:t>GenerationEU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1418198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8282" y="2095500"/>
            <a:ext cx="5144453" cy="1280159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5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cuenta</a:t>
            </a:r>
            <a:r>
              <a:rPr sz="2400" b="1" spc="-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resultados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(PyG)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155"/>
              </a:spcBef>
            </a:pPr>
            <a:endParaRPr sz="2400">
              <a:latin typeface="Calibri"/>
              <a:cs typeface="Calibri"/>
            </a:endParaRPr>
          </a:p>
          <a:p>
            <a:pPr marL="19050"/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Ratios</a:t>
            </a:r>
            <a:r>
              <a:rPr sz="24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21212"/>
                </a:solidFill>
                <a:latin typeface="Calibri"/>
                <a:cs typeface="Calibri"/>
              </a:rPr>
              <a:t>rentabilidad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4357" y="1674038"/>
            <a:ext cx="7330013" cy="64295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7838" y="3955365"/>
            <a:ext cx="9679320" cy="3298019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 marR="2313623">
              <a:spcBef>
                <a:spcPts val="158"/>
              </a:spcBef>
            </a:pPr>
            <a:r>
              <a:rPr sz="2100" b="1" u="sng" spc="-15" dirty="0">
                <a:solidFill>
                  <a:srgbClr val="121212"/>
                </a:solidFill>
                <a:latin typeface="Calibri"/>
                <a:cs typeface="Calibri"/>
              </a:rPr>
              <a:t>Rentabilidad</a:t>
            </a:r>
            <a:r>
              <a:rPr sz="2100" b="1" u="sng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económica</a:t>
            </a:r>
            <a:r>
              <a:rPr sz="2100" b="1" u="sng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(RO</a:t>
            </a:r>
            <a:r>
              <a:rPr lang="es-ES" sz="2100" b="1" u="sng" dirty="0">
                <a:solidFill>
                  <a:srgbClr val="121212"/>
                </a:solidFill>
                <a:latin typeface="Calibri"/>
                <a:cs typeface="Calibri"/>
              </a:rPr>
              <a:t>I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.</a:t>
            </a:r>
            <a:r>
              <a:rPr sz="2100" b="1" u="sng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Return</a:t>
            </a:r>
            <a:r>
              <a:rPr sz="2100" b="1" u="sng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On</a:t>
            </a:r>
            <a:r>
              <a:rPr sz="2100" b="1" u="sng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lang="es-ES" sz="2100" b="1" u="sng" spc="-15" dirty="0" err="1">
                <a:solidFill>
                  <a:srgbClr val="121212"/>
                </a:solidFill>
                <a:latin typeface="Calibri"/>
                <a:cs typeface="Calibri"/>
              </a:rPr>
              <a:t>Investments</a:t>
            </a:r>
            <a:r>
              <a:rPr sz="2100" b="1" u="sng" spc="-15" dirty="0">
                <a:solidFill>
                  <a:srgbClr val="121212"/>
                </a:solidFill>
                <a:latin typeface="Calibri"/>
                <a:cs typeface="Calibri"/>
              </a:rPr>
              <a:t>)</a:t>
            </a:r>
            <a:endParaRPr lang="es-ES" sz="2100" b="1" u="sng" spc="-15" dirty="0">
              <a:solidFill>
                <a:srgbClr val="121212"/>
              </a:solidFill>
              <a:latin typeface="Calibri"/>
              <a:cs typeface="Calibri"/>
            </a:endParaRPr>
          </a:p>
          <a:p>
            <a:pPr marL="19050" marR="2313623">
              <a:spcBef>
                <a:spcPts val="158"/>
              </a:spcBef>
            </a:pPr>
            <a:endParaRPr lang="es-ES" sz="2100" b="1" spc="-15" dirty="0">
              <a:solidFill>
                <a:srgbClr val="121212"/>
              </a:solidFill>
              <a:latin typeface="Calibri"/>
              <a:cs typeface="Calibri"/>
            </a:endParaRPr>
          </a:p>
          <a:p>
            <a:pPr marL="19050" marR="2313623">
              <a:spcBef>
                <a:spcPts val="158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RO</a:t>
            </a:r>
            <a:r>
              <a:rPr lang="es-ES" sz="2100" b="1" dirty="0">
                <a:solidFill>
                  <a:srgbClr val="121212"/>
                </a:solidFill>
                <a:latin typeface="Calibri"/>
                <a:cs typeface="Calibri"/>
              </a:rPr>
              <a:t>I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 err="1">
                <a:solidFill>
                  <a:srgbClr val="121212"/>
                </a:solidFill>
                <a:latin typeface="Calibri"/>
                <a:cs typeface="Calibri"/>
              </a:rPr>
              <a:t>Beneficio</a:t>
            </a:r>
            <a:r>
              <a:rPr sz="21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lang="es-ES" sz="2100" b="1" dirty="0">
                <a:solidFill>
                  <a:srgbClr val="121212"/>
                </a:solidFill>
                <a:latin typeface="Calibri"/>
                <a:cs typeface="Calibri"/>
              </a:rPr>
              <a:t>antes de impuestos e intereses</a:t>
            </a:r>
            <a:r>
              <a:rPr sz="2100" b="1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Activo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total</a:t>
            </a:r>
            <a:endParaRPr sz="2100" dirty="0">
              <a:latin typeface="Calibri"/>
              <a:cs typeface="Calibri"/>
            </a:endParaRPr>
          </a:p>
          <a:p>
            <a:pPr marL="19050" marR="7620"/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Evalúa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rentabilidad</a:t>
            </a:r>
            <a:r>
              <a:rPr sz="2100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empresa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relación</a:t>
            </a:r>
            <a:r>
              <a:rPr sz="2100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con</a:t>
            </a:r>
            <a:r>
              <a:rPr sz="21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sus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activos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totales. </a:t>
            </a:r>
            <a:endParaRPr lang="es-ES" sz="2100" spc="-15" dirty="0">
              <a:solidFill>
                <a:srgbClr val="121212"/>
              </a:solidFill>
              <a:latin typeface="Calibri"/>
              <a:cs typeface="Calibri"/>
            </a:endParaRPr>
          </a:p>
          <a:p>
            <a:pPr marL="19050" marR="7620"/>
            <a:r>
              <a:rPr sz="2100" dirty="0" err="1">
                <a:solidFill>
                  <a:srgbClr val="121212"/>
                </a:solidFill>
                <a:latin typeface="Calibri"/>
                <a:cs typeface="Calibri"/>
              </a:rPr>
              <a:t>Mide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eficiencia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operativa.</a:t>
            </a:r>
            <a:endParaRPr sz="2100" dirty="0">
              <a:latin typeface="Calibri"/>
              <a:cs typeface="Calibri"/>
            </a:endParaRPr>
          </a:p>
          <a:p>
            <a:pPr marL="19050" marR="2452688">
              <a:spcBef>
                <a:spcPts val="2520"/>
              </a:spcBef>
            </a:pPr>
            <a:r>
              <a:rPr sz="2100" b="1" u="sng" spc="-15" dirty="0">
                <a:solidFill>
                  <a:srgbClr val="121212"/>
                </a:solidFill>
                <a:latin typeface="Calibri"/>
                <a:cs typeface="Calibri"/>
              </a:rPr>
              <a:t>Rentabilidad</a:t>
            </a:r>
            <a:r>
              <a:rPr sz="2100" b="1" u="sng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spc="-15" dirty="0">
                <a:solidFill>
                  <a:srgbClr val="121212"/>
                </a:solidFill>
                <a:latin typeface="Calibri"/>
                <a:cs typeface="Calibri"/>
              </a:rPr>
              <a:t>financiera</a:t>
            </a:r>
            <a:r>
              <a:rPr sz="2100" b="1" u="sng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(ROE.</a:t>
            </a:r>
            <a:r>
              <a:rPr sz="2100" b="1" u="sng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Return</a:t>
            </a:r>
            <a:r>
              <a:rPr sz="2100" b="1" u="sng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dirty="0">
                <a:solidFill>
                  <a:srgbClr val="121212"/>
                </a:solidFill>
                <a:latin typeface="Calibri"/>
                <a:cs typeface="Calibri"/>
              </a:rPr>
              <a:t>On</a:t>
            </a:r>
            <a:r>
              <a:rPr sz="2100" b="1" u="sng" spc="-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u="sng" spc="-15" dirty="0">
                <a:solidFill>
                  <a:srgbClr val="121212"/>
                </a:solidFill>
                <a:latin typeface="Calibri"/>
                <a:cs typeface="Calibri"/>
              </a:rPr>
              <a:t>Equity)</a:t>
            </a:r>
            <a:endParaRPr lang="es-ES" sz="2100" b="1" u="sng" spc="-15" dirty="0">
              <a:solidFill>
                <a:srgbClr val="121212"/>
              </a:solidFill>
              <a:latin typeface="Calibri"/>
              <a:cs typeface="Calibri"/>
            </a:endParaRPr>
          </a:p>
          <a:p>
            <a:pPr marL="19050" marR="2452688">
              <a:spcBef>
                <a:spcPts val="2520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ROE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 err="1">
                <a:solidFill>
                  <a:srgbClr val="121212"/>
                </a:solidFill>
                <a:latin typeface="Calibri"/>
                <a:cs typeface="Calibri"/>
              </a:rPr>
              <a:t>Beneficio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lang="es-ES" sz="2100" b="1" spc="-68" dirty="0">
                <a:solidFill>
                  <a:srgbClr val="121212"/>
                </a:solidFill>
                <a:latin typeface="Calibri"/>
                <a:cs typeface="Calibri"/>
              </a:rPr>
              <a:t>neto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Patrimonio</a:t>
            </a:r>
            <a:r>
              <a:rPr sz="2100" b="1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Neto</a:t>
            </a:r>
            <a:endParaRPr sz="2100" dirty="0">
              <a:latin typeface="Calibri"/>
              <a:cs typeface="Calibri"/>
            </a:endParaRPr>
          </a:p>
          <a:p>
            <a:pPr marL="19050"/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Evalúa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33333"/>
                </a:solidFill>
                <a:latin typeface="Calibri"/>
                <a:cs typeface="Calibri"/>
              </a:rPr>
              <a:t>retorno</a:t>
            </a:r>
            <a:r>
              <a:rPr sz="2100" spc="-38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33333"/>
                </a:solidFill>
                <a:latin typeface="Calibri"/>
                <a:cs typeface="Calibri"/>
              </a:rPr>
              <a:t>del</a:t>
            </a:r>
            <a:r>
              <a:rPr sz="21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33333"/>
                </a:solidFill>
                <a:latin typeface="Calibri"/>
                <a:cs typeface="Calibri"/>
              </a:rPr>
              <a:t>capital</a:t>
            </a:r>
            <a:r>
              <a:rPr sz="21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333333"/>
                </a:solidFill>
                <a:latin typeface="Calibri"/>
                <a:cs typeface="Calibri"/>
              </a:rPr>
              <a:t>invertido</a:t>
            </a:r>
            <a:r>
              <a:rPr sz="21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33333"/>
                </a:solidFill>
                <a:latin typeface="Calibri"/>
                <a:cs typeface="Calibri"/>
              </a:rPr>
              <a:t>por</a:t>
            </a:r>
            <a:r>
              <a:rPr sz="21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333333"/>
                </a:solidFill>
                <a:latin typeface="Calibri"/>
                <a:cs typeface="Calibri"/>
              </a:rPr>
              <a:t>los</a:t>
            </a:r>
            <a:r>
              <a:rPr sz="2100" spc="-68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333333"/>
                </a:solidFill>
                <a:latin typeface="Calibri"/>
                <a:cs typeface="Calibri"/>
              </a:rPr>
              <a:t>accionistas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.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1648" y="1333500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7147" y="2734215"/>
            <a:ext cx="6697028" cy="3986028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2400" b="1" dirty="0">
                <a:latin typeface="Calibri"/>
                <a:cs typeface="Calibri"/>
              </a:rPr>
              <a:t>Análisis</a:t>
            </a:r>
            <a:r>
              <a:rPr sz="2400" b="1" spc="-53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cuenta</a:t>
            </a:r>
            <a:r>
              <a:rPr sz="2400" b="1" spc="-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resultados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(PyG)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1155"/>
              </a:spcBef>
            </a:pPr>
            <a:endParaRPr sz="2400" dirty="0">
              <a:latin typeface="Calibri"/>
              <a:cs typeface="Calibri"/>
            </a:endParaRPr>
          </a:p>
          <a:p>
            <a:pPr marL="19050"/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Punto</a:t>
            </a:r>
            <a:r>
              <a:rPr sz="24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muerto</a:t>
            </a:r>
            <a:r>
              <a:rPr sz="24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o</a:t>
            </a:r>
            <a:r>
              <a:rPr sz="24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punto</a:t>
            </a:r>
            <a:r>
              <a:rPr sz="24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4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121212"/>
                </a:solidFill>
                <a:latin typeface="Calibri"/>
                <a:cs typeface="Calibri"/>
              </a:rPr>
              <a:t>equilibrio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578"/>
              </a:spcBef>
            </a:pPr>
            <a:endParaRPr sz="2400" dirty="0">
              <a:latin typeface="Calibri"/>
              <a:cs typeface="Calibri"/>
            </a:endParaRPr>
          </a:p>
          <a:p>
            <a:pPr marL="19050" marR="146685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Hay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otra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forma</a:t>
            </a:r>
            <a:r>
              <a:rPr sz="2100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observar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cuenta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PyG,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través</a:t>
            </a:r>
            <a:r>
              <a:rPr sz="2100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los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costes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variables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y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fijos,</a:t>
            </a:r>
            <a:r>
              <a:rPr sz="2100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en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lugar</a:t>
            </a:r>
            <a:r>
              <a:rPr sz="2100" spc="-2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de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por</a:t>
            </a:r>
            <a:r>
              <a:rPr sz="2100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naturaleza.</a:t>
            </a:r>
            <a:endParaRPr sz="2100" dirty="0">
              <a:latin typeface="Calibri"/>
              <a:cs typeface="Calibri"/>
            </a:endParaRPr>
          </a:p>
          <a:p>
            <a:pPr marL="19050" marR="7620"/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Eso</a:t>
            </a:r>
            <a:r>
              <a:rPr sz="2100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nos</a:t>
            </a:r>
            <a:r>
              <a:rPr sz="2100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permite</a:t>
            </a:r>
            <a:r>
              <a:rPr sz="2100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121212"/>
                </a:solidFill>
                <a:latin typeface="Calibri"/>
                <a:cs typeface="Calibri"/>
              </a:rPr>
              <a:t>calcular</a:t>
            </a:r>
            <a:r>
              <a:rPr sz="2100" spc="-1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punto</a:t>
            </a:r>
            <a:r>
              <a:rPr sz="2100" b="1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muerto,</a:t>
            </a:r>
            <a:r>
              <a:rPr sz="2100" b="1" spc="-8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que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es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el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punto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de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las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ventas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partir</a:t>
            </a:r>
            <a:r>
              <a:rPr sz="2100" b="1" spc="-6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del</a:t>
            </a:r>
            <a:r>
              <a:rPr sz="2100" b="1" spc="-3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cual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la</a:t>
            </a:r>
            <a:r>
              <a:rPr sz="2100" b="1" spc="-3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empresa</a:t>
            </a:r>
            <a:r>
              <a:rPr sz="2100" b="1" spc="-9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empieza</a:t>
            </a:r>
            <a:r>
              <a:rPr sz="21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a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obtener beneficios.</a:t>
            </a:r>
            <a:endParaRPr sz="2100" dirty="0">
              <a:latin typeface="Calibri"/>
              <a:cs typeface="Calibri"/>
            </a:endParaRPr>
          </a:p>
          <a:p>
            <a:pPr marL="19050">
              <a:spcBef>
                <a:spcPts val="2520"/>
              </a:spcBef>
            </a:pP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Punto</a:t>
            </a:r>
            <a:r>
              <a:rPr sz="21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muerto</a:t>
            </a:r>
            <a:r>
              <a:rPr sz="2100" b="1" spc="-7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=</a:t>
            </a:r>
            <a:r>
              <a:rPr sz="2100" b="1" spc="-45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Costes</a:t>
            </a:r>
            <a:r>
              <a:rPr sz="2100" b="1" spc="-90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fijos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/</a:t>
            </a:r>
            <a:r>
              <a:rPr sz="2100" b="1" spc="-53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(1-</a:t>
            </a:r>
            <a:r>
              <a:rPr sz="2100" b="1" dirty="0">
                <a:solidFill>
                  <a:srgbClr val="121212"/>
                </a:solidFill>
                <a:latin typeface="Calibri"/>
                <a:cs typeface="Calibri"/>
              </a:rPr>
              <a:t>(Costes</a:t>
            </a:r>
            <a:r>
              <a:rPr sz="2100" b="1" spc="-68" dirty="0">
                <a:solidFill>
                  <a:srgbClr val="121212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121212"/>
                </a:solidFill>
                <a:latin typeface="Calibri"/>
                <a:cs typeface="Calibri"/>
              </a:rPr>
              <a:t>variables/Ventas))</a:t>
            </a:r>
            <a:endParaRPr sz="21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089173" y="2112139"/>
          <a:ext cx="5841680" cy="523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6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marL="90805">
                        <a:lnSpc>
                          <a:spcPts val="1140"/>
                        </a:lnSpc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Ventas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netas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Costes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ventas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10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Costes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variables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Margen</a:t>
                      </a:r>
                      <a:r>
                        <a:rPr sz="18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Bruto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6683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Gastos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estructura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1035">
                        <a:lnSpc>
                          <a:spcPts val="127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Costes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fijos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ts val="127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Amortizaciones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263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Beneficio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antes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Imptos.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Intereses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6683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3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Gastos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financieros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26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Beneficio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antes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Imptos.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6683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53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Impuesto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sociedades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433">
                <a:tc>
                  <a:txBody>
                    <a:bodyPr/>
                    <a:lstStyle/>
                    <a:p>
                      <a:pPr marL="90805">
                        <a:lnSpc>
                          <a:spcPts val="1400"/>
                        </a:lnSpc>
                        <a:spcBef>
                          <a:spcPts val="66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Beneficio</a:t>
                      </a:r>
                      <a:r>
                        <a:rPr sz="18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neto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6683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2529565" y="3760469"/>
            <a:ext cx="185738" cy="784860"/>
          </a:xfrm>
          <a:custGeom>
            <a:avLst/>
            <a:gdLst/>
            <a:ahLst/>
            <a:cxnLst/>
            <a:rect l="l" t="t" r="r" b="b"/>
            <a:pathLst>
              <a:path w="123825" h="523239">
                <a:moveTo>
                  <a:pt x="0" y="0"/>
                </a:moveTo>
                <a:lnTo>
                  <a:pt x="24024" y="809"/>
                </a:lnTo>
                <a:lnTo>
                  <a:pt x="43643" y="3014"/>
                </a:lnTo>
                <a:lnTo>
                  <a:pt x="56871" y="6284"/>
                </a:lnTo>
                <a:lnTo>
                  <a:pt x="61722" y="10287"/>
                </a:lnTo>
                <a:lnTo>
                  <a:pt x="61722" y="251079"/>
                </a:lnTo>
                <a:lnTo>
                  <a:pt x="66572" y="255081"/>
                </a:lnTo>
                <a:lnTo>
                  <a:pt x="79800" y="258351"/>
                </a:lnTo>
                <a:lnTo>
                  <a:pt x="99419" y="260556"/>
                </a:lnTo>
                <a:lnTo>
                  <a:pt x="123444" y="261365"/>
                </a:lnTo>
                <a:lnTo>
                  <a:pt x="99419" y="262175"/>
                </a:lnTo>
                <a:lnTo>
                  <a:pt x="79800" y="264380"/>
                </a:lnTo>
                <a:lnTo>
                  <a:pt x="66572" y="267650"/>
                </a:lnTo>
                <a:lnTo>
                  <a:pt x="61722" y="271653"/>
                </a:lnTo>
                <a:lnTo>
                  <a:pt x="61722" y="512445"/>
                </a:lnTo>
                <a:lnTo>
                  <a:pt x="56871" y="516447"/>
                </a:lnTo>
                <a:lnTo>
                  <a:pt x="43643" y="519717"/>
                </a:lnTo>
                <a:lnTo>
                  <a:pt x="24024" y="521922"/>
                </a:lnTo>
                <a:lnTo>
                  <a:pt x="0" y="522731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8265" y="1485900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ANÁLISIS</a:t>
            </a:r>
            <a:r>
              <a:rPr spc="113" dirty="0"/>
              <a:t> </a:t>
            </a:r>
            <a:r>
              <a:rPr spc="-30" dirty="0"/>
              <a:t>ECONÓMICO-</a:t>
            </a:r>
            <a:r>
              <a:rPr spc="-15" dirty="0"/>
              <a:t>FINANCIERO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164992" y="2341009"/>
            <a:ext cx="13075008" cy="5990359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pc="-30" dirty="0"/>
              <a:t>Tesorería</a:t>
            </a:r>
            <a:r>
              <a:rPr spc="8" dirty="0"/>
              <a:t> </a:t>
            </a:r>
            <a:r>
              <a:rPr dirty="0"/>
              <a:t>y</a:t>
            </a:r>
            <a:r>
              <a:rPr spc="23" dirty="0"/>
              <a:t> </a:t>
            </a:r>
            <a:r>
              <a:rPr spc="-30" dirty="0"/>
              <a:t>cash-flow</a:t>
            </a:r>
          </a:p>
          <a:p>
            <a:pPr marL="19050" marR="734376">
              <a:lnSpc>
                <a:spcPct val="150000"/>
              </a:lnSpc>
            </a:pPr>
            <a:r>
              <a:rPr sz="2100" dirty="0">
                <a:solidFill>
                  <a:srgbClr val="121212"/>
                </a:solidFill>
              </a:rPr>
              <a:t>Otro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aspecto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importante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en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cuenta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para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controlar</a:t>
            </a:r>
            <a:r>
              <a:rPr sz="2100" spc="-7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situación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nuestra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empresa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el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estado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spc="-38" dirty="0">
                <a:solidFill>
                  <a:srgbClr val="121212"/>
                </a:solidFill>
              </a:rPr>
              <a:t>la </a:t>
            </a:r>
            <a:r>
              <a:rPr sz="2100" spc="-15" dirty="0">
                <a:solidFill>
                  <a:srgbClr val="121212"/>
                </a:solidFill>
              </a:rPr>
              <a:t>tesorería.</a:t>
            </a:r>
            <a:endParaRPr sz="2100" dirty="0"/>
          </a:p>
          <a:p>
            <a:pPr marL="19050">
              <a:lnSpc>
                <a:spcPct val="150000"/>
              </a:lnSpc>
            </a:pP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tesorería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el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dinero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disponible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tiene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empresa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para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hacer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frente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sus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pagos.</a:t>
            </a:r>
            <a:endParaRPr sz="2100" dirty="0"/>
          </a:p>
          <a:p>
            <a:pPr marL="19050" marR="611505">
              <a:lnSpc>
                <a:spcPct val="150000"/>
              </a:lnSpc>
            </a:pPr>
            <a:r>
              <a:rPr sz="2100" dirty="0">
                <a:solidFill>
                  <a:srgbClr val="121212"/>
                </a:solidFill>
              </a:rPr>
              <a:t>Otro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concepto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relacionado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el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del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cash-</a:t>
            </a:r>
            <a:r>
              <a:rPr sz="2100" spc="-38" dirty="0">
                <a:solidFill>
                  <a:srgbClr val="121212"/>
                </a:solidFill>
              </a:rPr>
              <a:t>flow,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40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se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define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como: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beneficio</a:t>
            </a:r>
            <a:r>
              <a:rPr sz="2100" spc="-1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+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amortizaciones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+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provisiones </a:t>
            </a:r>
            <a:r>
              <a:rPr sz="2100" dirty="0">
                <a:solidFill>
                  <a:srgbClr val="121212"/>
                </a:solidFill>
              </a:rPr>
              <a:t>Más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allá</a:t>
            </a:r>
            <a:r>
              <a:rPr sz="2100" spc="-1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del</a:t>
            </a:r>
            <a:r>
              <a:rPr sz="2100" spc="-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Acid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60" dirty="0">
                <a:solidFill>
                  <a:srgbClr val="121212"/>
                </a:solidFill>
              </a:rPr>
              <a:t>Test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hemos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visto,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importante</a:t>
            </a:r>
            <a:r>
              <a:rPr sz="2100" spc="-9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7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una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previsión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tesorería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todos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los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cobros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spc="-75" dirty="0">
                <a:solidFill>
                  <a:srgbClr val="121212"/>
                </a:solidFill>
              </a:rPr>
              <a:t>y</a:t>
            </a:r>
            <a:endParaRPr sz="2100" dirty="0"/>
          </a:p>
          <a:p>
            <a:pPr marL="19050" marR="7620">
              <a:lnSpc>
                <a:spcPct val="150000"/>
              </a:lnSpc>
            </a:pPr>
            <a:r>
              <a:rPr sz="2100" dirty="0">
                <a:solidFill>
                  <a:srgbClr val="121212"/>
                </a:solidFill>
              </a:rPr>
              <a:t>pagos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va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empresa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en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durante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los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próximos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6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o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12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meses.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finalidad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evitar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empresa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tenga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detener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su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actividad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porque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no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tiene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dinero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para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continuar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con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ella.</a:t>
            </a:r>
            <a:endParaRPr sz="2100" dirty="0"/>
          </a:p>
          <a:p>
            <a:pPr marL="19050" marR="527685">
              <a:lnSpc>
                <a:spcPct val="150000"/>
              </a:lnSpc>
              <a:spcBef>
                <a:spcPts val="2520"/>
              </a:spcBef>
            </a:pPr>
            <a:r>
              <a:rPr sz="2100" dirty="0">
                <a:solidFill>
                  <a:srgbClr val="121212"/>
                </a:solidFill>
              </a:rPr>
              <a:t>Hay</a:t>
            </a:r>
            <a:r>
              <a:rPr sz="2100" spc="-1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 tener</a:t>
            </a:r>
            <a:r>
              <a:rPr sz="2100" spc="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en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cuenta</a:t>
            </a:r>
            <a:r>
              <a:rPr sz="2100" spc="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que</a:t>
            </a:r>
            <a:r>
              <a:rPr sz="2100" spc="-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corriente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económica</a:t>
            </a:r>
            <a:r>
              <a:rPr sz="2100" spc="-7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(resultados)</a:t>
            </a:r>
            <a:r>
              <a:rPr sz="2100" spc="-7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y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la</a:t>
            </a:r>
            <a:r>
              <a:rPr sz="2100" spc="-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corriente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financiera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(tesorería)</a:t>
            </a:r>
            <a:r>
              <a:rPr sz="2100" spc="-7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de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spc="-38" dirty="0">
                <a:solidFill>
                  <a:srgbClr val="121212"/>
                </a:solidFill>
              </a:rPr>
              <a:t>una </a:t>
            </a:r>
            <a:r>
              <a:rPr sz="2100" dirty="0">
                <a:solidFill>
                  <a:srgbClr val="121212"/>
                </a:solidFill>
              </a:rPr>
              <a:t>empresa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no</a:t>
            </a:r>
            <a:r>
              <a:rPr sz="2100" spc="-9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siempre</a:t>
            </a:r>
            <a:r>
              <a:rPr sz="2100" spc="-9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coinciden.</a:t>
            </a:r>
            <a:r>
              <a:rPr sz="2100" spc="-9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Es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30" dirty="0">
                <a:solidFill>
                  <a:srgbClr val="121212"/>
                </a:solidFill>
              </a:rPr>
              <a:t>decir, </a:t>
            </a:r>
            <a:r>
              <a:rPr sz="2100" dirty="0">
                <a:solidFill>
                  <a:srgbClr val="121212"/>
                </a:solidFill>
              </a:rPr>
              <a:t>podemos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buenos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resultados,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y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sin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embargo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no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suficiente tesorería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para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hacer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frente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los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pagos,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viéndose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obligado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</a:t>
            </a:r>
            <a:r>
              <a:rPr sz="2100" spc="-45" dirty="0">
                <a:solidFill>
                  <a:srgbClr val="121212"/>
                </a:solidFill>
              </a:rPr>
              <a:t> </a:t>
            </a:r>
            <a:r>
              <a:rPr sz="2100" spc="-38" dirty="0">
                <a:solidFill>
                  <a:srgbClr val="121212"/>
                </a:solidFill>
              </a:rPr>
              <a:t>cerrar.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spc="-30" dirty="0">
                <a:solidFill>
                  <a:srgbClr val="121212"/>
                </a:solidFill>
              </a:rPr>
              <a:t>También</a:t>
            </a:r>
            <a:r>
              <a:rPr sz="2100" spc="-3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puede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suceder</a:t>
            </a:r>
            <a:r>
              <a:rPr sz="2100" spc="-2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al</a:t>
            </a:r>
            <a:r>
              <a:rPr sz="2100" spc="-30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contrario,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tener pérdidas</a:t>
            </a:r>
            <a:r>
              <a:rPr sz="2100" spc="-5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y</a:t>
            </a:r>
            <a:r>
              <a:rPr sz="2100" spc="-83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tener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suficiente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liquidez</a:t>
            </a:r>
            <a:r>
              <a:rPr sz="2100" spc="-68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para</a:t>
            </a:r>
            <a:r>
              <a:rPr sz="2100" spc="-90" dirty="0">
                <a:solidFill>
                  <a:srgbClr val="121212"/>
                </a:solidFill>
              </a:rPr>
              <a:t> </a:t>
            </a:r>
            <a:r>
              <a:rPr sz="2100" dirty="0">
                <a:solidFill>
                  <a:srgbClr val="121212"/>
                </a:solidFill>
              </a:rPr>
              <a:t>seguir</a:t>
            </a:r>
            <a:r>
              <a:rPr sz="2100" spc="-60" dirty="0">
                <a:solidFill>
                  <a:srgbClr val="121212"/>
                </a:solidFill>
              </a:rPr>
              <a:t> </a:t>
            </a:r>
            <a:r>
              <a:rPr sz="2100" spc="-15" dirty="0">
                <a:solidFill>
                  <a:srgbClr val="121212"/>
                </a:solidFill>
              </a:rPr>
              <a:t>funcionando.</a:t>
            </a:r>
            <a:endParaRPr sz="21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25F2F-D25F-7A0B-ED4A-BF77BFDA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617164-0AE8-610E-CE59-6CD7BB7FA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00" y="1414942"/>
            <a:ext cx="21056729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s-ES" dirty="0"/>
              <a:t>MÉTODOS DE FINANCIACIÓN</a:t>
            </a:r>
            <a:endParaRPr spc="-1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4CC4565-A326-002C-9DCB-D5A54CB6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3600" y="2453006"/>
            <a:ext cx="14323256" cy="6299481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lang="es-ES" spc="-30" dirty="0"/>
              <a:t>Entidades bancarias:</a:t>
            </a:r>
          </a:p>
          <a:p>
            <a:pPr marL="19050">
              <a:spcBef>
                <a:spcPts val="143"/>
              </a:spcBef>
            </a:pPr>
            <a:endParaRPr lang="es-ES" spc="-30" dirty="0"/>
          </a:p>
          <a:p>
            <a:pPr marL="428625" indent="-428625">
              <a:buFont typeface="Wingdings" panose="05000000000000000000" pitchFamily="2" charset="2"/>
              <a:buChar char="§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Principal fuente de financiación para negocios clásicos (comercio, hostelería, educación, etc.)</a:t>
            </a:r>
          </a:p>
          <a:p>
            <a:pPr marL="428625" indent="-428625">
              <a:buFont typeface="Wingdings" panose="05000000000000000000" pitchFamily="2" charset="2"/>
              <a:buChar char="§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Productos:</a:t>
            </a:r>
          </a:p>
          <a:p>
            <a:pPr eaLnBrk="1" hangingPunct="1">
              <a:defRPr/>
            </a:pPr>
            <a:endParaRPr lang="es-ES" dirty="0">
              <a:solidFill>
                <a:srgbClr val="000000"/>
              </a:solidFill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Préstamos a l/p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Préstamos a c/p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Microcréditos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Renting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Leasing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</a:t>
            </a:r>
            <a:r>
              <a:rPr lang="es-ES" i="1" dirty="0" err="1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Lease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 y </a:t>
            </a:r>
            <a:r>
              <a:rPr lang="es-ES" i="1" dirty="0" err="1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rent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Póliza de crédito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Descuento comercial</a:t>
            </a:r>
          </a:p>
          <a:p>
            <a:pPr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	- Anticipo de facturas</a:t>
            </a:r>
          </a:p>
          <a:p>
            <a:pPr marL="19050">
              <a:spcBef>
                <a:spcPts val="143"/>
              </a:spcBef>
            </a:pPr>
            <a:endParaRPr spc="-30" dirty="0"/>
          </a:p>
          <a:p>
            <a:pPr>
              <a:spcBef>
                <a:spcPts val="2663"/>
              </a:spcBef>
            </a:pPr>
            <a:endParaRPr spc="-3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335E4836-56D0-863C-5E16-0B06F1B4C0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89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36D5-2F1D-DD98-5E41-97CA8483D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E0A83D-4904-8084-66B2-E256E6477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044" y="1358705"/>
            <a:ext cx="10703755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s-ES" dirty="0"/>
              <a:t>MÉTODOS DE FINANCIACIÓN. Entidades bancarias</a:t>
            </a:r>
            <a:endParaRPr spc="-1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E73B46-C3EB-FD83-BC77-5D10A5D02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82372" y="1784351"/>
            <a:ext cx="14323256" cy="8502649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endParaRPr lang="es-ES" spc="-30" dirty="0"/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Préstamos (líneas emprendedoras)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No hay diferencias en tipo de interés, sólo en garantías (algunos por el 100%, otros por el 50% del préstamo)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</a:t>
            </a: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Poco margen de negociación 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sólo en costes de uso servicio (transferencias, nóminas, etc.)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Préstamos a c/p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Adquirir maquinaria, vehículos, etc.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Tipos de interés más altos 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que préstamos a l/p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Se amortizan en plazos &lt; 5 años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Exigen avales para su concesión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Microcréditos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Pequeña cantidad (12.000-25.000)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Público objetivo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Garantías nulas o muy bajas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Solicitan a través de 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  <a:hlinkClick r:id="rId2"/>
              </a:rPr>
              <a:t>Agencias de Desarrollo Local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.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Renting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Alquiler con cuota y plazo fijo, sin opción a   compra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Incluye servicios de garantía de funcionamiento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Bienes con alta obsolescencia y rápida depreciación (vehículos y tecnología)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Altos costes de tramitación </a:t>
            </a:r>
          </a:p>
          <a:p>
            <a:pPr marL="19050">
              <a:spcBef>
                <a:spcPts val="143"/>
              </a:spcBef>
            </a:pPr>
            <a:endParaRPr lang="es-ES" spc="-30" dirty="0"/>
          </a:p>
          <a:p>
            <a:pPr>
              <a:spcBef>
                <a:spcPts val="2663"/>
              </a:spcBef>
            </a:pPr>
            <a:endParaRPr spc="-3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2D443F-D031-FCF8-CF80-3152DA9305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7559" y="198883"/>
            <a:ext cx="15014744" cy="95633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8761F515-453A-3853-1C8D-3C9D845E049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175" y="1691622"/>
            <a:ext cx="9951384" cy="6841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8641" rIns="0" bIns="0" rtlCol="0">
            <a:spAutoFit/>
          </a:bodyPr>
          <a:lstStyle/>
          <a:p>
            <a:pPr marL="102108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Arial MT"/>
                <a:cs typeface="Arial MT"/>
              </a:rPr>
              <a:t>1.1</a:t>
            </a:r>
            <a:r>
              <a:rPr sz="4000" b="0" spc="-145" dirty="0">
                <a:latin typeface="Arial MT"/>
                <a:cs typeface="Arial MT"/>
              </a:rPr>
              <a:t> </a:t>
            </a:r>
            <a:r>
              <a:rPr sz="4000" b="0" spc="-20" dirty="0">
                <a:latin typeface="Arial MT"/>
                <a:cs typeface="Arial MT"/>
              </a:rPr>
              <a:t>Transformación</a:t>
            </a:r>
            <a:r>
              <a:rPr sz="4000" b="0" spc="-7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Digital</a:t>
            </a:r>
            <a:r>
              <a:rPr sz="4000" b="0" spc="-7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de</a:t>
            </a:r>
            <a:r>
              <a:rPr sz="4000" b="0" spc="-7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la</a:t>
            </a:r>
            <a:r>
              <a:rPr sz="4000" b="0" spc="-70" dirty="0">
                <a:latin typeface="Arial MT"/>
                <a:cs typeface="Arial MT"/>
              </a:rPr>
              <a:t> </a:t>
            </a:r>
            <a:r>
              <a:rPr sz="4000" b="0" spc="-10" dirty="0">
                <a:latin typeface="Arial MT"/>
                <a:cs typeface="Arial MT"/>
              </a:rPr>
              <a:t>Pyme.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43048" y="3172019"/>
            <a:ext cx="5299710" cy="5323205"/>
            <a:chOff x="2543048" y="3172019"/>
            <a:chExt cx="5299710" cy="5323205"/>
          </a:xfrm>
        </p:grpSpPr>
        <p:sp>
          <p:nvSpPr>
            <p:cNvPr id="5" name="object 5"/>
            <p:cNvSpPr/>
            <p:nvPr/>
          </p:nvSpPr>
          <p:spPr>
            <a:xfrm>
              <a:off x="2543048" y="3172019"/>
              <a:ext cx="5299710" cy="5323205"/>
            </a:xfrm>
            <a:custGeom>
              <a:avLst/>
              <a:gdLst/>
              <a:ahLst/>
              <a:cxnLst/>
              <a:rect l="l" t="t" r="r" b="b"/>
              <a:pathLst>
                <a:path w="5299709" h="5323205">
                  <a:moveTo>
                    <a:pt x="2649554" y="5322855"/>
                  </a:moveTo>
                  <a:lnTo>
                    <a:pt x="2601354" y="5322212"/>
                  </a:lnTo>
                  <a:lnTo>
                    <a:pt x="2553363" y="5320718"/>
                  </a:lnTo>
                  <a:lnTo>
                    <a:pt x="2505591" y="5318382"/>
                  </a:lnTo>
                  <a:lnTo>
                    <a:pt x="2458044" y="5315210"/>
                  </a:lnTo>
                  <a:lnTo>
                    <a:pt x="2410729" y="5311210"/>
                  </a:lnTo>
                  <a:lnTo>
                    <a:pt x="2363653" y="5306389"/>
                  </a:lnTo>
                  <a:lnTo>
                    <a:pt x="2316824" y="5300754"/>
                  </a:lnTo>
                  <a:lnTo>
                    <a:pt x="2270249" y="5294312"/>
                  </a:lnTo>
                  <a:lnTo>
                    <a:pt x="2223935" y="5287071"/>
                  </a:lnTo>
                  <a:lnTo>
                    <a:pt x="2177890" y="5279038"/>
                  </a:lnTo>
                  <a:lnTo>
                    <a:pt x="2132120" y="5270220"/>
                  </a:lnTo>
                  <a:lnTo>
                    <a:pt x="2086632" y="5260624"/>
                  </a:lnTo>
                  <a:lnTo>
                    <a:pt x="2041434" y="5250258"/>
                  </a:lnTo>
                  <a:lnTo>
                    <a:pt x="1996534" y="5239128"/>
                  </a:lnTo>
                  <a:lnTo>
                    <a:pt x="1951937" y="5227242"/>
                  </a:lnTo>
                  <a:lnTo>
                    <a:pt x="1907652" y="5214608"/>
                  </a:lnTo>
                  <a:lnTo>
                    <a:pt x="1863686" y="5201232"/>
                  </a:lnTo>
                  <a:lnTo>
                    <a:pt x="1820045" y="5187121"/>
                  </a:lnTo>
                  <a:lnTo>
                    <a:pt x="1776737" y="5172284"/>
                  </a:lnTo>
                  <a:lnTo>
                    <a:pt x="1733770" y="5156726"/>
                  </a:lnTo>
                  <a:lnTo>
                    <a:pt x="1691150" y="5140456"/>
                  </a:lnTo>
                  <a:lnTo>
                    <a:pt x="1648884" y="5123480"/>
                  </a:lnTo>
                  <a:lnTo>
                    <a:pt x="1606980" y="5105806"/>
                  </a:lnTo>
                  <a:lnTo>
                    <a:pt x="1565446" y="5087441"/>
                  </a:lnTo>
                  <a:lnTo>
                    <a:pt x="1524287" y="5068393"/>
                  </a:lnTo>
                  <a:lnTo>
                    <a:pt x="1483512" y="5048667"/>
                  </a:lnTo>
                  <a:lnTo>
                    <a:pt x="1443127" y="5028273"/>
                  </a:lnTo>
                  <a:lnTo>
                    <a:pt x="1403140" y="5007216"/>
                  </a:lnTo>
                  <a:lnTo>
                    <a:pt x="1363558" y="4985504"/>
                  </a:lnTo>
                  <a:lnTo>
                    <a:pt x="1324388" y="4963145"/>
                  </a:lnTo>
                  <a:lnTo>
                    <a:pt x="1285637" y="4940145"/>
                  </a:lnTo>
                  <a:lnTo>
                    <a:pt x="1247313" y="4916512"/>
                  </a:lnTo>
                  <a:lnTo>
                    <a:pt x="1209423" y="4892253"/>
                  </a:lnTo>
                  <a:lnTo>
                    <a:pt x="1171973" y="4867375"/>
                  </a:lnTo>
                  <a:lnTo>
                    <a:pt x="1134972" y="4841886"/>
                  </a:lnTo>
                  <a:lnTo>
                    <a:pt x="1098426" y="4815793"/>
                  </a:lnTo>
                  <a:lnTo>
                    <a:pt x="1062342" y="4789102"/>
                  </a:lnTo>
                  <a:lnTo>
                    <a:pt x="1026728" y="4761821"/>
                  </a:lnTo>
                  <a:lnTo>
                    <a:pt x="991591" y="4733958"/>
                  </a:lnTo>
                  <a:lnTo>
                    <a:pt x="956938" y="4705520"/>
                  </a:lnTo>
                  <a:lnTo>
                    <a:pt x="922776" y="4676513"/>
                  </a:lnTo>
                  <a:lnTo>
                    <a:pt x="889113" y="4646945"/>
                  </a:lnTo>
                  <a:lnTo>
                    <a:pt x="855955" y="4616824"/>
                  </a:lnTo>
                  <a:lnTo>
                    <a:pt x="823310" y="4586156"/>
                  </a:lnTo>
                  <a:lnTo>
                    <a:pt x="791185" y="4554949"/>
                  </a:lnTo>
                  <a:lnTo>
                    <a:pt x="759587" y="4523209"/>
                  </a:lnTo>
                  <a:lnTo>
                    <a:pt x="728524" y="4490945"/>
                  </a:lnTo>
                  <a:lnTo>
                    <a:pt x="698002" y="4458164"/>
                  </a:lnTo>
                  <a:lnTo>
                    <a:pt x="668029" y="4424872"/>
                  </a:lnTo>
                  <a:lnTo>
                    <a:pt x="638612" y="4391076"/>
                  </a:lnTo>
                  <a:lnTo>
                    <a:pt x="609759" y="4356785"/>
                  </a:lnTo>
                  <a:lnTo>
                    <a:pt x="581475" y="4322005"/>
                  </a:lnTo>
                  <a:lnTo>
                    <a:pt x="553770" y="4286744"/>
                  </a:lnTo>
                  <a:lnTo>
                    <a:pt x="526649" y="4251008"/>
                  </a:lnTo>
                  <a:lnTo>
                    <a:pt x="500120" y="4214806"/>
                  </a:lnTo>
                  <a:lnTo>
                    <a:pt x="474190" y="4178143"/>
                  </a:lnTo>
                  <a:lnTo>
                    <a:pt x="448866" y="4141028"/>
                  </a:lnTo>
                  <a:lnTo>
                    <a:pt x="424156" y="4103468"/>
                  </a:lnTo>
                  <a:lnTo>
                    <a:pt x="400067" y="4065470"/>
                  </a:lnTo>
                  <a:lnTo>
                    <a:pt x="376605" y="4027040"/>
                  </a:lnTo>
                  <a:lnTo>
                    <a:pt x="353779" y="3988187"/>
                  </a:lnTo>
                  <a:lnTo>
                    <a:pt x="331595" y="3948918"/>
                  </a:lnTo>
                  <a:lnTo>
                    <a:pt x="310061" y="3909239"/>
                  </a:lnTo>
                  <a:lnTo>
                    <a:pt x="289183" y="3869158"/>
                  </a:lnTo>
                  <a:lnTo>
                    <a:pt x="268969" y="3828683"/>
                  </a:lnTo>
                  <a:lnTo>
                    <a:pt x="249426" y="3787820"/>
                  </a:lnTo>
                  <a:lnTo>
                    <a:pt x="230562" y="3746577"/>
                  </a:lnTo>
                  <a:lnTo>
                    <a:pt x="212383" y="3704960"/>
                  </a:lnTo>
                  <a:lnTo>
                    <a:pt x="194896" y="3662978"/>
                  </a:lnTo>
                  <a:lnTo>
                    <a:pt x="178110" y="3620637"/>
                  </a:lnTo>
                  <a:lnTo>
                    <a:pt x="162030" y="3577945"/>
                  </a:lnTo>
                  <a:lnTo>
                    <a:pt x="146665" y="3534908"/>
                  </a:lnTo>
                  <a:lnTo>
                    <a:pt x="132021" y="3491535"/>
                  </a:lnTo>
                  <a:lnTo>
                    <a:pt x="118106" y="3447831"/>
                  </a:lnTo>
                  <a:lnTo>
                    <a:pt x="104927" y="3403806"/>
                  </a:lnTo>
                  <a:lnTo>
                    <a:pt x="92491" y="3359465"/>
                  </a:lnTo>
                  <a:lnTo>
                    <a:pt x="80805" y="3314815"/>
                  </a:lnTo>
                  <a:lnTo>
                    <a:pt x="69876" y="3269865"/>
                  </a:lnTo>
                  <a:lnTo>
                    <a:pt x="59712" y="3224622"/>
                  </a:lnTo>
                  <a:lnTo>
                    <a:pt x="50319" y="3179092"/>
                  </a:lnTo>
                  <a:lnTo>
                    <a:pt x="41706" y="3133283"/>
                  </a:lnTo>
                  <a:lnTo>
                    <a:pt x="33879" y="3087202"/>
                  </a:lnTo>
                  <a:lnTo>
                    <a:pt x="26845" y="3040856"/>
                  </a:lnTo>
                  <a:lnTo>
                    <a:pt x="20612" y="2994253"/>
                  </a:lnTo>
                  <a:lnTo>
                    <a:pt x="15187" y="2947399"/>
                  </a:lnTo>
                  <a:lnTo>
                    <a:pt x="10576" y="2900303"/>
                  </a:lnTo>
                  <a:lnTo>
                    <a:pt x="6788" y="2852970"/>
                  </a:lnTo>
                  <a:lnTo>
                    <a:pt x="3829" y="2805410"/>
                  </a:lnTo>
                  <a:lnTo>
                    <a:pt x="1706" y="2757627"/>
                  </a:lnTo>
                  <a:lnTo>
                    <a:pt x="427" y="2709631"/>
                  </a:lnTo>
                  <a:lnTo>
                    <a:pt x="0" y="2661427"/>
                  </a:lnTo>
                  <a:lnTo>
                    <a:pt x="427" y="2613224"/>
                  </a:lnTo>
                  <a:lnTo>
                    <a:pt x="1706" y="2565228"/>
                  </a:lnTo>
                  <a:lnTo>
                    <a:pt x="3829" y="2517445"/>
                  </a:lnTo>
                  <a:lnTo>
                    <a:pt x="6788" y="2469885"/>
                  </a:lnTo>
                  <a:lnTo>
                    <a:pt x="10576" y="2422552"/>
                  </a:lnTo>
                  <a:lnTo>
                    <a:pt x="15187" y="2375456"/>
                  </a:lnTo>
                  <a:lnTo>
                    <a:pt x="20612" y="2328602"/>
                  </a:lnTo>
                  <a:lnTo>
                    <a:pt x="26845" y="2281999"/>
                  </a:lnTo>
                  <a:lnTo>
                    <a:pt x="33879" y="2235653"/>
                  </a:lnTo>
                  <a:lnTo>
                    <a:pt x="41706" y="2189572"/>
                  </a:lnTo>
                  <a:lnTo>
                    <a:pt x="50319" y="2143763"/>
                  </a:lnTo>
                  <a:lnTo>
                    <a:pt x="59712" y="2098233"/>
                  </a:lnTo>
                  <a:lnTo>
                    <a:pt x="69876" y="2052989"/>
                  </a:lnTo>
                  <a:lnTo>
                    <a:pt x="80805" y="2008039"/>
                  </a:lnTo>
                  <a:lnTo>
                    <a:pt x="92491" y="1963390"/>
                  </a:lnTo>
                  <a:lnTo>
                    <a:pt x="104927" y="1919049"/>
                  </a:lnTo>
                  <a:lnTo>
                    <a:pt x="118106" y="1875023"/>
                  </a:lnTo>
                  <a:lnTo>
                    <a:pt x="132021" y="1831320"/>
                  </a:lnTo>
                  <a:lnTo>
                    <a:pt x="146665" y="1787947"/>
                  </a:lnTo>
                  <a:lnTo>
                    <a:pt x="162030" y="1744910"/>
                  </a:lnTo>
                  <a:lnTo>
                    <a:pt x="178110" y="1702218"/>
                  </a:lnTo>
                  <a:lnTo>
                    <a:pt x="194896" y="1659877"/>
                  </a:lnTo>
                  <a:lnTo>
                    <a:pt x="212383" y="1617895"/>
                  </a:lnTo>
                  <a:lnTo>
                    <a:pt x="230562" y="1576278"/>
                  </a:lnTo>
                  <a:lnTo>
                    <a:pt x="249426" y="1535035"/>
                  </a:lnTo>
                  <a:lnTo>
                    <a:pt x="268969" y="1494172"/>
                  </a:lnTo>
                  <a:lnTo>
                    <a:pt x="289183" y="1453696"/>
                  </a:lnTo>
                  <a:lnTo>
                    <a:pt x="310061" y="1413616"/>
                  </a:lnTo>
                  <a:lnTo>
                    <a:pt x="331595" y="1373937"/>
                  </a:lnTo>
                  <a:lnTo>
                    <a:pt x="353779" y="1334667"/>
                  </a:lnTo>
                  <a:lnTo>
                    <a:pt x="376605" y="1295814"/>
                  </a:lnTo>
                  <a:lnTo>
                    <a:pt x="400067" y="1257385"/>
                  </a:lnTo>
                  <a:lnTo>
                    <a:pt x="424156" y="1219387"/>
                  </a:lnTo>
                  <a:lnTo>
                    <a:pt x="448866" y="1181826"/>
                  </a:lnTo>
                  <a:lnTo>
                    <a:pt x="474190" y="1144711"/>
                  </a:lnTo>
                  <a:lnTo>
                    <a:pt x="500120" y="1108049"/>
                  </a:lnTo>
                  <a:lnTo>
                    <a:pt x="526649" y="1071846"/>
                  </a:lnTo>
                  <a:lnTo>
                    <a:pt x="553770" y="1036111"/>
                  </a:lnTo>
                  <a:lnTo>
                    <a:pt x="581475" y="1000849"/>
                  </a:lnTo>
                  <a:lnTo>
                    <a:pt x="609759" y="966069"/>
                  </a:lnTo>
                  <a:lnTo>
                    <a:pt x="638612" y="931778"/>
                  </a:lnTo>
                  <a:lnTo>
                    <a:pt x="668029" y="897983"/>
                  </a:lnTo>
                  <a:lnTo>
                    <a:pt x="698002" y="864691"/>
                  </a:lnTo>
                  <a:lnTo>
                    <a:pt x="728524" y="831909"/>
                  </a:lnTo>
                  <a:lnTo>
                    <a:pt x="759587" y="799645"/>
                  </a:lnTo>
                  <a:lnTo>
                    <a:pt x="791185" y="767906"/>
                  </a:lnTo>
                  <a:lnTo>
                    <a:pt x="823310" y="736699"/>
                  </a:lnTo>
                  <a:lnTo>
                    <a:pt x="855955" y="706031"/>
                  </a:lnTo>
                  <a:lnTo>
                    <a:pt x="889113" y="675909"/>
                  </a:lnTo>
                  <a:lnTo>
                    <a:pt x="922776" y="646342"/>
                  </a:lnTo>
                  <a:lnTo>
                    <a:pt x="956938" y="617335"/>
                  </a:lnTo>
                  <a:lnTo>
                    <a:pt x="991591" y="588896"/>
                  </a:lnTo>
                  <a:lnTo>
                    <a:pt x="1026728" y="561033"/>
                  </a:lnTo>
                  <a:lnTo>
                    <a:pt x="1062342" y="533753"/>
                  </a:lnTo>
                  <a:lnTo>
                    <a:pt x="1098426" y="507062"/>
                  </a:lnTo>
                  <a:lnTo>
                    <a:pt x="1134972" y="480968"/>
                  </a:lnTo>
                  <a:lnTo>
                    <a:pt x="1171973" y="455479"/>
                  </a:lnTo>
                  <a:lnTo>
                    <a:pt x="1209423" y="430601"/>
                  </a:lnTo>
                  <a:lnTo>
                    <a:pt x="1247313" y="406343"/>
                  </a:lnTo>
                  <a:lnTo>
                    <a:pt x="1285637" y="382710"/>
                  </a:lnTo>
                  <a:lnTo>
                    <a:pt x="1324388" y="359710"/>
                  </a:lnTo>
                  <a:lnTo>
                    <a:pt x="1363558" y="337350"/>
                  </a:lnTo>
                  <a:lnTo>
                    <a:pt x="1403140" y="315639"/>
                  </a:lnTo>
                  <a:lnTo>
                    <a:pt x="1443127" y="294582"/>
                  </a:lnTo>
                  <a:lnTo>
                    <a:pt x="1483512" y="274187"/>
                  </a:lnTo>
                  <a:lnTo>
                    <a:pt x="1524287" y="254462"/>
                  </a:lnTo>
                  <a:lnTo>
                    <a:pt x="1565446" y="235413"/>
                  </a:lnTo>
                  <a:lnTo>
                    <a:pt x="1606980" y="217048"/>
                  </a:lnTo>
                  <a:lnTo>
                    <a:pt x="1648884" y="199374"/>
                  </a:lnTo>
                  <a:lnTo>
                    <a:pt x="1691150" y="182399"/>
                  </a:lnTo>
                  <a:lnTo>
                    <a:pt x="1733770" y="166129"/>
                  </a:lnTo>
                  <a:lnTo>
                    <a:pt x="1776737" y="150571"/>
                  </a:lnTo>
                  <a:lnTo>
                    <a:pt x="1820045" y="135733"/>
                  </a:lnTo>
                  <a:lnTo>
                    <a:pt x="1863686" y="121623"/>
                  </a:lnTo>
                  <a:lnTo>
                    <a:pt x="1907652" y="108247"/>
                  </a:lnTo>
                  <a:lnTo>
                    <a:pt x="1951937" y="95612"/>
                  </a:lnTo>
                  <a:lnTo>
                    <a:pt x="1996534" y="83727"/>
                  </a:lnTo>
                  <a:lnTo>
                    <a:pt x="2041434" y="72597"/>
                  </a:lnTo>
                  <a:lnTo>
                    <a:pt x="2086632" y="62231"/>
                  </a:lnTo>
                  <a:lnTo>
                    <a:pt x="2132120" y="52635"/>
                  </a:lnTo>
                  <a:lnTo>
                    <a:pt x="2177890" y="43817"/>
                  </a:lnTo>
                  <a:lnTo>
                    <a:pt x="2223935" y="35783"/>
                  </a:lnTo>
                  <a:lnTo>
                    <a:pt x="2270249" y="28542"/>
                  </a:lnTo>
                  <a:lnTo>
                    <a:pt x="2316824" y="22101"/>
                  </a:lnTo>
                  <a:lnTo>
                    <a:pt x="2363653" y="16466"/>
                  </a:lnTo>
                  <a:lnTo>
                    <a:pt x="2410729" y="11645"/>
                  </a:lnTo>
                  <a:lnTo>
                    <a:pt x="2458044" y="7645"/>
                  </a:lnTo>
                  <a:lnTo>
                    <a:pt x="2505591" y="4473"/>
                  </a:lnTo>
                  <a:lnTo>
                    <a:pt x="2553363" y="2136"/>
                  </a:lnTo>
                  <a:lnTo>
                    <a:pt x="2601354" y="643"/>
                  </a:lnTo>
                  <a:lnTo>
                    <a:pt x="2649554" y="0"/>
                  </a:lnTo>
                  <a:lnTo>
                    <a:pt x="2697755" y="643"/>
                  </a:lnTo>
                  <a:lnTo>
                    <a:pt x="2745746" y="2136"/>
                  </a:lnTo>
                  <a:lnTo>
                    <a:pt x="2793518" y="4473"/>
                  </a:lnTo>
                  <a:lnTo>
                    <a:pt x="2841065" y="7645"/>
                  </a:lnTo>
                  <a:lnTo>
                    <a:pt x="2888380" y="11645"/>
                  </a:lnTo>
                  <a:lnTo>
                    <a:pt x="2935456" y="16466"/>
                  </a:lnTo>
                  <a:lnTo>
                    <a:pt x="2982285" y="22101"/>
                  </a:lnTo>
                  <a:lnTo>
                    <a:pt x="3028860" y="28542"/>
                  </a:lnTo>
                  <a:lnTo>
                    <a:pt x="3075174" y="35783"/>
                  </a:lnTo>
                  <a:lnTo>
                    <a:pt x="3121219" y="43817"/>
                  </a:lnTo>
                  <a:lnTo>
                    <a:pt x="3166989" y="52635"/>
                  </a:lnTo>
                  <a:lnTo>
                    <a:pt x="3212477" y="62231"/>
                  </a:lnTo>
                  <a:lnTo>
                    <a:pt x="3257675" y="72597"/>
                  </a:lnTo>
                  <a:lnTo>
                    <a:pt x="3302575" y="83727"/>
                  </a:lnTo>
                  <a:lnTo>
                    <a:pt x="3347172" y="95612"/>
                  </a:lnTo>
                  <a:lnTo>
                    <a:pt x="3391457" y="108247"/>
                  </a:lnTo>
                  <a:lnTo>
                    <a:pt x="3435423" y="121623"/>
                  </a:lnTo>
                  <a:lnTo>
                    <a:pt x="3479064" y="135733"/>
                  </a:lnTo>
                  <a:lnTo>
                    <a:pt x="3522372" y="150571"/>
                  </a:lnTo>
                  <a:lnTo>
                    <a:pt x="3565339" y="166129"/>
                  </a:lnTo>
                  <a:lnTo>
                    <a:pt x="3607959" y="182399"/>
                  </a:lnTo>
                  <a:lnTo>
                    <a:pt x="3650225" y="199374"/>
                  </a:lnTo>
                  <a:lnTo>
                    <a:pt x="3692128" y="217048"/>
                  </a:lnTo>
                  <a:lnTo>
                    <a:pt x="3733663" y="235413"/>
                  </a:lnTo>
                  <a:lnTo>
                    <a:pt x="3774822" y="254462"/>
                  </a:lnTo>
                  <a:lnTo>
                    <a:pt x="3815597" y="274187"/>
                  </a:lnTo>
                  <a:lnTo>
                    <a:pt x="3855982" y="294582"/>
                  </a:lnTo>
                  <a:lnTo>
                    <a:pt x="3895969" y="315639"/>
                  </a:lnTo>
                  <a:lnTo>
                    <a:pt x="3935551" y="337350"/>
                  </a:lnTo>
                  <a:lnTo>
                    <a:pt x="3974721" y="359710"/>
                  </a:lnTo>
                  <a:lnTo>
                    <a:pt x="4013471" y="382710"/>
                  </a:lnTo>
                  <a:lnTo>
                    <a:pt x="4051796" y="406343"/>
                  </a:lnTo>
                  <a:lnTo>
                    <a:pt x="4089686" y="430601"/>
                  </a:lnTo>
                  <a:lnTo>
                    <a:pt x="4127136" y="455479"/>
                  </a:lnTo>
                  <a:lnTo>
                    <a:pt x="4164137" y="480968"/>
                  </a:lnTo>
                  <a:lnTo>
                    <a:pt x="4200683" y="507062"/>
                  </a:lnTo>
                  <a:lnTo>
                    <a:pt x="4236767" y="533753"/>
                  </a:lnTo>
                  <a:lnTo>
                    <a:pt x="4272381" y="561033"/>
                  </a:lnTo>
                  <a:lnTo>
                    <a:pt x="4307518" y="588896"/>
                  </a:lnTo>
                  <a:lnTo>
                    <a:pt x="4342171" y="617335"/>
                  </a:lnTo>
                  <a:lnTo>
                    <a:pt x="4376333" y="646342"/>
                  </a:lnTo>
                  <a:lnTo>
                    <a:pt x="4409996" y="675909"/>
                  </a:lnTo>
                  <a:lnTo>
                    <a:pt x="4443154" y="706031"/>
                  </a:lnTo>
                  <a:lnTo>
                    <a:pt x="4475799" y="736699"/>
                  </a:lnTo>
                  <a:lnTo>
                    <a:pt x="4507924" y="767906"/>
                  </a:lnTo>
                  <a:lnTo>
                    <a:pt x="4539522" y="799645"/>
                  </a:lnTo>
                  <a:lnTo>
                    <a:pt x="4570585" y="831909"/>
                  </a:lnTo>
                  <a:lnTo>
                    <a:pt x="4601106" y="864691"/>
                  </a:lnTo>
                  <a:lnTo>
                    <a:pt x="4631079" y="897983"/>
                  </a:lnTo>
                  <a:lnTo>
                    <a:pt x="4660496" y="931778"/>
                  </a:lnTo>
                  <a:lnTo>
                    <a:pt x="4689350" y="966069"/>
                  </a:lnTo>
                  <a:lnTo>
                    <a:pt x="4717633" y="1000849"/>
                  </a:lnTo>
                  <a:lnTo>
                    <a:pt x="4745339" y="1036111"/>
                  </a:lnTo>
                  <a:lnTo>
                    <a:pt x="4772460" y="1071846"/>
                  </a:lnTo>
                  <a:lnTo>
                    <a:pt x="4798989" y="1108049"/>
                  </a:lnTo>
                  <a:lnTo>
                    <a:pt x="4824919" y="1144711"/>
                  </a:lnTo>
                  <a:lnTo>
                    <a:pt x="4850243" y="1181826"/>
                  </a:lnTo>
                  <a:lnTo>
                    <a:pt x="4874953" y="1219387"/>
                  </a:lnTo>
                  <a:lnTo>
                    <a:pt x="4899042" y="1257385"/>
                  </a:lnTo>
                  <a:lnTo>
                    <a:pt x="4922503" y="1295814"/>
                  </a:lnTo>
                  <a:lnTo>
                    <a:pt x="4945330" y="1334667"/>
                  </a:lnTo>
                  <a:lnTo>
                    <a:pt x="4967513" y="1373937"/>
                  </a:lnTo>
                  <a:lnTo>
                    <a:pt x="4989048" y="1413616"/>
                  </a:lnTo>
                  <a:lnTo>
                    <a:pt x="5009926" y="1453696"/>
                  </a:lnTo>
                  <a:lnTo>
                    <a:pt x="5030139" y="1494172"/>
                  </a:lnTo>
                  <a:lnTo>
                    <a:pt x="5049682" y="1535035"/>
                  </a:lnTo>
                  <a:lnTo>
                    <a:pt x="5068547" y="1576278"/>
                  </a:lnTo>
                  <a:lnTo>
                    <a:pt x="5086726" y="1617895"/>
                  </a:lnTo>
                  <a:lnTo>
                    <a:pt x="5104212" y="1659877"/>
                  </a:lnTo>
                  <a:lnTo>
                    <a:pt x="5120999" y="1702218"/>
                  </a:lnTo>
                  <a:lnTo>
                    <a:pt x="5137078" y="1744910"/>
                  </a:lnTo>
                  <a:lnTo>
                    <a:pt x="5152443" y="1787947"/>
                  </a:lnTo>
                  <a:lnTo>
                    <a:pt x="5167087" y="1831320"/>
                  </a:lnTo>
                  <a:lnTo>
                    <a:pt x="5181002" y="1875023"/>
                  </a:lnTo>
                  <a:lnTo>
                    <a:pt x="5194182" y="1919049"/>
                  </a:lnTo>
                  <a:lnTo>
                    <a:pt x="5206618" y="1963390"/>
                  </a:lnTo>
                  <a:lnTo>
                    <a:pt x="5218304" y="2008039"/>
                  </a:lnTo>
                  <a:lnTo>
                    <a:pt x="5229233" y="2052989"/>
                  </a:lnTo>
                  <a:lnTo>
                    <a:pt x="5239397" y="2098233"/>
                  </a:lnTo>
                  <a:lnTo>
                    <a:pt x="5248789" y="2143763"/>
                  </a:lnTo>
                  <a:lnTo>
                    <a:pt x="5257402" y="2189572"/>
                  </a:lnTo>
                  <a:lnTo>
                    <a:pt x="5265230" y="2235653"/>
                  </a:lnTo>
                  <a:lnTo>
                    <a:pt x="5272263" y="2281999"/>
                  </a:lnTo>
                  <a:lnTo>
                    <a:pt x="5278497" y="2328602"/>
                  </a:lnTo>
                  <a:lnTo>
                    <a:pt x="5283922" y="2375456"/>
                  </a:lnTo>
                  <a:lnTo>
                    <a:pt x="5288532" y="2422552"/>
                  </a:lnTo>
                  <a:lnTo>
                    <a:pt x="5292321" y="2469885"/>
                  </a:lnTo>
                  <a:lnTo>
                    <a:pt x="5295280" y="2517445"/>
                  </a:lnTo>
                  <a:lnTo>
                    <a:pt x="5297402" y="2565228"/>
                  </a:lnTo>
                  <a:lnTo>
                    <a:pt x="5298681" y="2613224"/>
                  </a:lnTo>
                  <a:lnTo>
                    <a:pt x="5299109" y="2661427"/>
                  </a:lnTo>
                  <a:lnTo>
                    <a:pt x="5298681" y="2709631"/>
                  </a:lnTo>
                  <a:lnTo>
                    <a:pt x="5297402" y="2757627"/>
                  </a:lnTo>
                  <a:lnTo>
                    <a:pt x="5295280" y="2805410"/>
                  </a:lnTo>
                  <a:lnTo>
                    <a:pt x="5292321" y="2852970"/>
                  </a:lnTo>
                  <a:lnTo>
                    <a:pt x="5288532" y="2900303"/>
                  </a:lnTo>
                  <a:lnTo>
                    <a:pt x="5283922" y="2947399"/>
                  </a:lnTo>
                  <a:lnTo>
                    <a:pt x="5278497" y="2994253"/>
                  </a:lnTo>
                  <a:lnTo>
                    <a:pt x="5272263" y="3040856"/>
                  </a:lnTo>
                  <a:lnTo>
                    <a:pt x="5265230" y="3087202"/>
                  </a:lnTo>
                  <a:lnTo>
                    <a:pt x="5257402" y="3133283"/>
                  </a:lnTo>
                  <a:lnTo>
                    <a:pt x="5248789" y="3179092"/>
                  </a:lnTo>
                  <a:lnTo>
                    <a:pt x="5239397" y="3224622"/>
                  </a:lnTo>
                  <a:lnTo>
                    <a:pt x="5229233" y="3269865"/>
                  </a:lnTo>
                  <a:lnTo>
                    <a:pt x="5218304" y="3314815"/>
                  </a:lnTo>
                  <a:lnTo>
                    <a:pt x="5206618" y="3359465"/>
                  </a:lnTo>
                  <a:lnTo>
                    <a:pt x="5194182" y="3403806"/>
                  </a:lnTo>
                  <a:lnTo>
                    <a:pt x="5181002" y="3447831"/>
                  </a:lnTo>
                  <a:lnTo>
                    <a:pt x="5167087" y="3491535"/>
                  </a:lnTo>
                  <a:lnTo>
                    <a:pt x="5152443" y="3534908"/>
                  </a:lnTo>
                  <a:lnTo>
                    <a:pt x="5137078" y="3577945"/>
                  </a:lnTo>
                  <a:lnTo>
                    <a:pt x="5120999" y="3620637"/>
                  </a:lnTo>
                  <a:lnTo>
                    <a:pt x="5104212" y="3662978"/>
                  </a:lnTo>
                  <a:lnTo>
                    <a:pt x="5086726" y="3704960"/>
                  </a:lnTo>
                  <a:lnTo>
                    <a:pt x="5068547" y="3746577"/>
                  </a:lnTo>
                  <a:lnTo>
                    <a:pt x="5049682" y="3787820"/>
                  </a:lnTo>
                  <a:lnTo>
                    <a:pt x="5030139" y="3828683"/>
                  </a:lnTo>
                  <a:lnTo>
                    <a:pt x="5009926" y="3869158"/>
                  </a:lnTo>
                  <a:lnTo>
                    <a:pt x="4989048" y="3909239"/>
                  </a:lnTo>
                  <a:lnTo>
                    <a:pt x="4967513" y="3948918"/>
                  </a:lnTo>
                  <a:lnTo>
                    <a:pt x="4945330" y="3988187"/>
                  </a:lnTo>
                  <a:lnTo>
                    <a:pt x="4922503" y="4027040"/>
                  </a:lnTo>
                  <a:lnTo>
                    <a:pt x="4899042" y="4065470"/>
                  </a:lnTo>
                  <a:lnTo>
                    <a:pt x="4874953" y="4103468"/>
                  </a:lnTo>
                  <a:lnTo>
                    <a:pt x="4850243" y="4141028"/>
                  </a:lnTo>
                  <a:lnTo>
                    <a:pt x="4824919" y="4178143"/>
                  </a:lnTo>
                  <a:lnTo>
                    <a:pt x="4798989" y="4214806"/>
                  </a:lnTo>
                  <a:lnTo>
                    <a:pt x="4772460" y="4251008"/>
                  </a:lnTo>
                  <a:lnTo>
                    <a:pt x="4745339" y="4286744"/>
                  </a:lnTo>
                  <a:lnTo>
                    <a:pt x="4717633" y="4322005"/>
                  </a:lnTo>
                  <a:lnTo>
                    <a:pt x="4689350" y="4356785"/>
                  </a:lnTo>
                  <a:lnTo>
                    <a:pt x="4660496" y="4391076"/>
                  </a:lnTo>
                  <a:lnTo>
                    <a:pt x="4631079" y="4424872"/>
                  </a:lnTo>
                  <a:lnTo>
                    <a:pt x="4601106" y="4458164"/>
                  </a:lnTo>
                  <a:lnTo>
                    <a:pt x="4570585" y="4490945"/>
                  </a:lnTo>
                  <a:lnTo>
                    <a:pt x="4539522" y="4523209"/>
                  </a:lnTo>
                  <a:lnTo>
                    <a:pt x="4507924" y="4554949"/>
                  </a:lnTo>
                  <a:lnTo>
                    <a:pt x="4475799" y="4586156"/>
                  </a:lnTo>
                  <a:lnTo>
                    <a:pt x="4443154" y="4616824"/>
                  </a:lnTo>
                  <a:lnTo>
                    <a:pt x="4409996" y="4646945"/>
                  </a:lnTo>
                  <a:lnTo>
                    <a:pt x="4376333" y="4676513"/>
                  </a:lnTo>
                  <a:lnTo>
                    <a:pt x="4342171" y="4705520"/>
                  </a:lnTo>
                  <a:lnTo>
                    <a:pt x="4307518" y="4733958"/>
                  </a:lnTo>
                  <a:lnTo>
                    <a:pt x="4272381" y="4761821"/>
                  </a:lnTo>
                  <a:lnTo>
                    <a:pt x="4236767" y="4789102"/>
                  </a:lnTo>
                  <a:lnTo>
                    <a:pt x="4200683" y="4815793"/>
                  </a:lnTo>
                  <a:lnTo>
                    <a:pt x="4164137" y="4841886"/>
                  </a:lnTo>
                  <a:lnTo>
                    <a:pt x="4127136" y="4867375"/>
                  </a:lnTo>
                  <a:lnTo>
                    <a:pt x="4089686" y="4892253"/>
                  </a:lnTo>
                  <a:lnTo>
                    <a:pt x="4051796" y="4916512"/>
                  </a:lnTo>
                  <a:lnTo>
                    <a:pt x="4013471" y="4940145"/>
                  </a:lnTo>
                  <a:lnTo>
                    <a:pt x="3974721" y="4963145"/>
                  </a:lnTo>
                  <a:lnTo>
                    <a:pt x="3935551" y="4985504"/>
                  </a:lnTo>
                  <a:lnTo>
                    <a:pt x="3895969" y="5007216"/>
                  </a:lnTo>
                  <a:lnTo>
                    <a:pt x="3855982" y="5028273"/>
                  </a:lnTo>
                  <a:lnTo>
                    <a:pt x="3815597" y="5048667"/>
                  </a:lnTo>
                  <a:lnTo>
                    <a:pt x="3774822" y="5068393"/>
                  </a:lnTo>
                  <a:lnTo>
                    <a:pt x="3733663" y="5087441"/>
                  </a:lnTo>
                  <a:lnTo>
                    <a:pt x="3692128" y="5105806"/>
                  </a:lnTo>
                  <a:lnTo>
                    <a:pt x="3650225" y="5123480"/>
                  </a:lnTo>
                  <a:lnTo>
                    <a:pt x="3607959" y="5140456"/>
                  </a:lnTo>
                  <a:lnTo>
                    <a:pt x="3565339" y="5156726"/>
                  </a:lnTo>
                  <a:lnTo>
                    <a:pt x="3522372" y="5172284"/>
                  </a:lnTo>
                  <a:lnTo>
                    <a:pt x="3479064" y="5187121"/>
                  </a:lnTo>
                  <a:lnTo>
                    <a:pt x="3435423" y="5201232"/>
                  </a:lnTo>
                  <a:lnTo>
                    <a:pt x="3391457" y="5214608"/>
                  </a:lnTo>
                  <a:lnTo>
                    <a:pt x="3347172" y="5227242"/>
                  </a:lnTo>
                  <a:lnTo>
                    <a:pt x="3302575" y="5239128"/>
                  </a:lnTo>
                  <a:lnTo>
                    <a:pt x="3257675" y="5250258"/>
                  </a:lnTo>
                  <a:lnTo>
                    <a:pt x="3212477" y="5260624"/>
                  </a:lnTo>
                  <a:lnTo>
                    <a:pt x="3166989" y="5270220"/>
                  </a:lnTo>
                  <a:lnTo>
                    <a:pt x="3121219" y="5279038"/>
                  </a:lnTo>
                  <a:lnTo>
                    <a:pt x="3075174" y="5287071"/>
                  </a:lnTo>
                  <a:lnTo>
                    <a:pt x="3028860" y="5294312"/>
                  </a:lnTo>
                  <a:lnTo>
                    <a:pt x="2982285" y="5300754"/>
                  </a:lnTo>
                  <a:lnTo>
                    <a:pt x="2935456" y="5306389"/>
                  </a:lnTo>
                  <a:lnTo>
                    <a:pt x="2888380" y="5311210"/>
                  </a:lnTo>
                  <a:lnTo>
                    <a:pt x="2841065" y="5315210"/>
                  </a:lnTo>
                  <a:lnTo>
                    <a:pt x="2793518" y="5318382"/>
                  </a:lnTo>
                  <a:lnTo>
                    <a:pt x="2745746" y="5320718"/>
                  </a:lnTo>
                  <a:lnTo>
                    <a:pt x="2697755" y="5322212"/>
                  </a:lnTo>
                  <a:lnTo>
                    <a:pt x="2649554" y="5322855"/>
                  </a:lnTo>
                  <a:close/>
                </a:path>
              </a:pathLst>
            </a:custGeom>
            <a:solidFill>
              <a:srgbClr val="FDDD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873" y="3374567"/>
              <a:ext cx="4937459" cy="49276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09616" y="2998665"/>
            <a:ext cx="7678420" cy="548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58775" algn="ctr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Arial MT"/>
                <a:cs typeface="Arial MT"/>
              </a:rPr>
              <a:t>Contenidos</a:t>
            </a:r>
            <a:endParaRPr sz="3500">
              <a:latin typeface="Arial MT"/>
              <a:cs typeface="Arial MT"/>
            </a:endParaRPr>
          </a:p>
          <a:p>
            <a:pPr marL="268605" marR="5080" indent="-256540">
              <a:lnSpc>
                <a:spcPct val="181000"/>
              </a:lnSpc>
              <a:spcBef>
                <a:spcPts val="1030"/>
              </a:spcBef>
              <a:buChar char="•"/>
              <a:tabLst>
                <a:tab pos="270510" algn="l"/>
                <a:tab pos="1443355" algn="l"/>
                <a:tab pos="2433320" algn="l"/>
                <a:tab pos="4690745" algn="l"/>
                <a:tab pos="7051040" algn="l"/>
              </a:tabLst>
            </a:pPr>
            <a:r>
              <a:rPr sz="2900" spc="-20" dirty="0">
                <a:latin typeface="Arial MT"/>
                <a:cs typeface="Arial MT"/>
              </a:rPr>
              <a:t>¿Por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5" dirty="0">
                <a:latin typeface="Arial MT"/>
                <a:cs typeface="Arial MT"/>
              </a:rPr>
              <a:t>qué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10" dirty="0">
                <a:latin typeface="Arial MT"/>
                <a:cs typeface="Arial MT"/>
              </a:rPr>
              <a:t>transformar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10" dirty="0">
                <a:latin typeface="Arial MT"/>
                <a:cs typeface="Arial MT"/>
              </a:rPr>
              <a:t>digitalmente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5" dirty="0">
                <a:latin typeface="Arial MT"/>
                <a:cs typeface="Arial MT"/>
              </a:rPr>
              <a:t>una 	</a:t>
            </a:r>
            <a:r>
              <a:rPr sz="2900" spc="-10" dirty="0">
                <a:latin typeface="Arial MT"/>
                <a:cs typeface="Arial MT"/>
              </a:rPr>
              <a:t>organización?</a:t>
            </a:r>
            <a:endParaRPr sz="2900">
              <a:latin typeface="Arial MT"/>
              <a:cs typeface="Arial MT"/>
            </a:endParaRPr>
          </a:p>
          <a:p>
            <a:pPr marL="268605" marR="5715" indent="-256540">
              <a:lnSpc>
                <a:spcPts val="6300"/>
              </a:lnSpc>
              <a:spcBef>
                <a:spcPts val="675"/>
              </a:spcBef>
              <a:buChar char="•"/>
              <a:tabLst>
                <a:tab pos="270510" algn="l"/>
                <a:tab pos="2471420" algn="l"/>
                <a:tab pos="3977004" algn="l"/>
                <a:tab pos="5421630" algn="l"/>
                <a:tab pos="7254875" algn="l"/>
              </a:tabLst>
            </a:pPr>
            <a:r>
              <a:rPr sz="2900" spc="-10" dirty="0">
                <a:latin typeface="Arial MT"/>
                <a:cs typeface="Arial MT"/>
              </a:rPr>
              <a:t>Estrategia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10" dirty="0">
                <a:latin typeface="Arial MT"/>
                <a:cs typeface="Arial MT"/>
              </a:rPr>
              <a:t>digital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0" dirty="0">
                <a:latin typeface="Arial MT"/>
                <a:cs typeface="Arial MT"/>
              </a:rPr>
              <a:t>como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10" dirty="0">
                <a:latin typeface="Arial MT"/>
                <a:cs typeface="Arial MT"/>
              </a:rPr>
              <a:t>palanca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5" dirty="0">
                <a:latin typeface="Arial MT"/>
                <a:cs typeface="Arial MT"/>
              </a:rPr>
              <a:t>de 	</a:t>
            </a:r>
            <a:r>
              <a:rPr sz="2900" spc="-10" dirty="0">
                <a:latin typeface="Arial MT"/>
                <a:cs typeface="Arial MT"/>
              </a:rPr>
              <a:t>crecimiento.</a:t>
            </a:r>
            <a:endParaRPr sz="2900">
              <a:latin typeface="Arial MT"/>
              <a:cs typeface="Arial MT"/>
            </a:endParaRPr>
          </a:p>
          <a:p>
            <a:pPr marL="269240" indent="-256540">
              <a:lnSpc>
                <a:spcPct val="100000"/>
              </a:lnSpc>
              <a:spcBef>
                <a:spcPts val="2135"/>
              </a:spcBef>
              <a:buChar char="•"/>
              <a:tabLst>
                <a:tab pos="269240" algn="l"/>
                <a:tab pos="2620010" algn="l"/>
                <a:tab pos="3414395" algn="l"/>
                <a:tab pos="6358890" algn="l"/>
                <a:tab pos="7378700" algn="l"/>
              </a:tabLst>
            </a:pPr>
            <a:r>
              <a:rPr sz="2900" spc="-10" dirty="0">
                <a:latin typeface="Arial MT"/>
                <a:cs typeface="Arial MT"/>
              </a:rPr>
              <a:t>Amenazas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50" dirty="0">
                <a:latin typeface="Arial MT"/>
                <a:cs typeface="Arial MT"/>
              </a:rPr>
              <a:t>y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10" dirty="0">
                <a:latin typeface="Arial MT"/>
                <a:cs typeface="Arial MT"/>
              </a:rPr>
              <a:t>oportunidades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5" dirty="0">
                <a:latin typeface="Arial MT"/>
                <a:cs typeface="Arial MT"/>
              </a:rPr>
              <a:t>de</a:t>
            </a:r>
            <a:r>
              <a:rPr sz="2900" dirty="0">
                <a:latin typeface="Arial MT"/>
                <a:cs typeface="Arial MT"/>
              </a:rPr>
              <a:t>	</a:t>
            </a:r>
            <a:r>
              <a:rPr sz="2900" spc="-25" dirty="0">
                <a:latin typeface="Arial MT"/>
                <a:cs typeface="Arial MT"/>
              </a:rPr>
              <a:t>la</a:t>
            </a:r>
            <a:endParaRPr sz="2900">
              <a:latin typeface="Arial MT"/>
              <a:cs typeface="Arial MT"/>
            </a:endParaRPr>
          </a:p>
          <a:p>
            <a:pPr marL="270510">
              <a:lnSpc>
                <a:spcPct val="100000"/>
              </a:lnSpc>
              <a:spcBef>
                <a:spcPts val="2820"/>
              </a:spcBef>
            </a:pPr>
            <a:r>
              <a:rPr sz="2900" spc="-10" dirty="0">
                <a:latin typeface="Arial MT"/>
                <a:cs typeface="Arial MT"/>
              </a:rPr>
              <a:t>digitalización.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1E0B-E0D9-751A-DE68-113F6AD6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61E22A-E62D-DEA5-D7FF-C1A5A7590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044" y="1358705"/>
            <a:ext cx="11313355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s-ES" dirty="0"/>
              <a:t>MÉTODOS DE FINANCIACIÓN. Entidades bancarias</a:t>
            </a:r>
            <a:endParaRPr spc="-1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E78604-529C-93B2-8328-BB19819BC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82372" y="1681929"/>
            <a:ext cx="13486228" cy="8120493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endParaRPr lang="es-ES" spc="-30" dirty="0"/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Leasing</a:t>
            </a:r>
          </a:p>
          <a:p>
            <a:pPr marL="266700" indent="-266700" algn="just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Condiciones similares al renting (cuotas deducibles, </a:t>
            </a:r>
            <a:r>
              <a:rPr lang="es-ES" dirty="0" err="1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etc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) pero con opción a compra.</a:t>
            </a:r>
          </a:p>
          <a:p>
            <a:pPr marL="266700" indent="-266700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Acuerdo dura toda la vida del bien y al final hay varias opciones: comprar, ampliar plazo de alquiler o devolverlo.</a:t>
            </a:r>
          </a:p>
          <a:p>
            <a:pPr marL="266700" indent="-266700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Apropiado para arrancar un negocio</a:t>
            </a:r>
          </a:p>
          <a:p>
            <a:pPr marL="266700" indent="-266700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Plazos de tramitación más cortos</a:t>
            </a:r>
          </a:p>
          <a:p>
            <a:pPr marL="266700" indent="-266700" algn="just">
              <a:buFontTx/>
              <a:buChar char="-"/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No siempre incluye contrato de mantenimiento</a:t>
            </a:r>
          </a:p>
          <a:p>
            <a:pPr algn="just" eaLnBrk="1" hangingPunct="1">
              <a:defRPr/>
            </a:pPr>
            <a:r>
              <a:rPr lang="es-ES" i="1" dirty="0" err="1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Lease</a:t>
            </a:r>
            <a:r>
              <a:rPr lang="es-ES" i="1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</a:t>
            </a: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 y </a:t>
            </a:r>
            <a:r>
              <a:rPr lang="es-ES" i="1" dirty="0" err="1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rent</a:t>
            </a:r>
            <a:r>
              <a:rPr lang="es-ES" i="1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Transferir a entidad bancaria bienes  a cambio de una cantidad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i="1" dirty="0" err="1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Lease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 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con opción de compra y </a:t>
            </a:r>
            <a:r>
              <a:rPr lang="es-ES" i="1" dirty="0" err="1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rent</a:t>
            </a:r>
            <a:r>
              <a:rPr lang="es-ES" i="1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-back </a:t>
            </a: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no.</a:t>
            </a:r>
            <a:endParaRPr lang="es-ES" i="1" dirty="0">
              <a:solidFill>
                <a:srgbClr val="000000"/>
              </a:solidFill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Permite obtener liquidez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Se pierde el activo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Póliza de crédito</a:t>
            </a:r>
          </a:p>
          <a:p>
            <a:pPr algn="just" eaLnBrk="1" hangingPunct="1"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  Funciona como una c/c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Disposición de créditos inmediatos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Sólo se paga interés por la cantidad empleada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Cubre desfases de liquidez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Tipo de interés más alto que </a:t>
            </a:r>
            <a:r>
              <a:rPr lang="es-ES" dirty="0" err="1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ptmo</a:t>
            </a: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 l/p</a:t>
            </a:r>
          </a:p>
          <a:p>
            <a:pPr marL="266700" indent="-266700" algn="just">
              <a:buFontTx/>
              <a:buChar char="-"/>
              <a:defRPr/>
            </a:pPr>
            <a:endParaRPr lang="es-ES" spc="-30" dirty="0"/>
          </a:p>
          <a:p>
            <a:pPr>
              <a:spcBef>
                <a:spcPts val="2663"/>
              </a:spcBef>
            </a:pPr>
            <a:endParaRPr spc="-3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2200F03-D08E-D00B-A84D-8855A6B1B6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559" y="198883"/>
            <a:ext cx="15014744" cy="95633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4870B96-8D56-B50E-E924-0AACE7B321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1AC0E924-6863-22C0-E044-0F50A3A651B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116541" y="14222657"/>
            <a:ext cx="9144951" cy="6745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910">
              <a:spcBef>
                <a:spcPts val="60"/>
              </a:spcBef>
            </a:pPr>
            <a:r>
              <a:rPr dirty="0"/>
              <a:t>Plan</a:t>
            </a:r>
            <a:r>
              <a:rPr spc="-8" dirty="0"/>
              <a:t> </a:t>
            </a:r>
            <a:r>
              <a:rPr dirty="0"/>
              <a:t>de</a:t>
            </a:r>
            <a:r>
              <a:rPr spc="-15" dirty="0"/>
              <a:t> Recuperación,</a:t>
            </a:r>
            <a:r>
              <a:rPr dirty="0"/>
              <a:t> </a:t>
            </a:r>
            <a:r>
              <a:rPr spc="-15" dirty="0"/>
              <a:t>Transformación</a:t>
            </a:r>
            <a:r>
              <a:rPr spc="-38" dirty="0"/>
              <a:t> </a:t>
            </a:r>
            <a:r>
              <a:rPr dirty="0"/>
              <a:t>y </a:t>
            </a:r>
            <a:r>
              <a:rPr spc="-15" dirty="0"/>
              <a:t>Resiliencia</a:t>
            </a:r>
            <a:r>
              <a:rPr spc="30" dirty="0"/>
              <a:t> </a:t>
            </a:r>
            <a:r>
              <a:rPr spc="-75" dirty="0"/>
              <a:t>–</a:t>
            </a:r>
          </a:p>
          <a:p>
            <a:pPr marL="19050">
              <a:spcBef>
                <a:spcPts val="398"/>
              </a:spcBef>
            </a:pPr>
            <a:r>
              <a:rPr dirty="0"/>
              <a:t>Financiado</a:t>
            </a:r>
            <a:r>
              <a:rPr spc="-45" dirty="0"/>
              <a:t> </a:t>
            </a:r>
            <a:r>
              <a:rPr dirty="0"/>
              <a:t>por</a:t>
            </a:r>
            <a:r>
              <a:rPr spc="-30" dirty="0"/>
              <a:t> </a:t>
            </a:r>
            <a:r>
              <a:rPr dirty="0"/>
              <a:t>la</a:t>
            </a:r>
            <a:r>
              <a:rPr spc="-38" dirty="0"/>
              <a:t> </a:t>
            </a:r>
            <a:r>
              <a:rPr dirty="0"/>
              <a:t>Unión</a:t>
            </a:r>
            <a:r>
              <a:rPr spc="-15" dirty="0"/>
              <a:t> Europea</a:t>
            </a:r>
            <a:r>
              <a:rPr spc="-7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Next</a:t>
            </a:r>
            <a:r>
              <a:rPr spc="-45" dirty="0"/>
              <a:t> </a:t>
            </a:r>
            <a:r>
              <a:rPr spc="-15" dirty="0"/>
              <a:t>GenerationEU</a:t>
            </a:r>
          </a:p>
        </p:txBody>
      </p:sp>
    </p:spTree>
    <p:extLst>
      <p:ext uri="{BB962C8B-B14F-4D97-AF65-F5344CB8AC3E}">
        <p14:creationId xmlns:p14="http://schemas.microsoft.com/office/powerpoint/2010/main" val="3412790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F00C-0561-8259-5BA8-890FACF3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6AD9BC-376D-DDE2-5F4E-FD8EB1904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044" y="1358705"/>
            <a:ext cx="10856155" cy="5116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lang="es-ES" dirty="0"/>
              <a:t>MÉTODOS DE FINANCIACIÓN. Entidades bancarias</a:t>
            </a:r>
            <a:endParaRPr spc="-15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E56813F-E6CB-432E-657F-5EF9BC8AA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93045" y="1808283"/>
            <a:ext cx="14323256" cy="4796506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endParaRPr lang="es-ES" spc="-30" dirty="0"/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Anticipo de facturas. </a:t>
            </a:r>
            <a:r>
              <a:rPr lang="es-ES" dirty="0" err="1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Factoring</a:t>
            </a:r>
            <a:endParaRPr lang="es-ES" dirty="0">
              <a:solidFill>
                <a:srgbClr val="0066FF"/>
              </a:solidFill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Como descuento comercial (banco anticipa valor) pero la empresa se encarga de cobrarlos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Ahorro del timbre (1% respecto al descuento)</a:t>
            </a:r>
          </a:p>
          <a:p>
            <a:pPr marL="428625" indent="-428625" algn="just">
              <a:buFontTx/>
              <a:buChar char="-"/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Sólo para aplicar en clientes solventes porque la empresa corre el riesgo de impago.</a:t>
            </a:r>
          </a:p>
          <a:p>
            <a:pPr marL="428625" indent="-428625" algn="just">
              <a:buFontTx/>
              <a:buChar char="-"/>
              <a:defRPr/>
            </a:pPr>
            <a:endParaRPr lang="es-ES" dirty="0">
              <a:solidFill>
                <a:srgbClr val="000000"/>
              </a:solidFill>
              <a:latin typeface="Shruti" panose="020B0502040204020203" pitchFamily="34" charset="0"/>
              <a:cs typeface="Shruti" panose="020B0502040204020203" pitchFamily="34" charset="0"/>
            </a:endParaRPr>
          </a:p>
          <a:p>
            <a:pPr algn="just" eaLnBrk="1" hangingPunct="1">
              <a:defRPr/>
            </a:pPr>
            <a:r>
              <a:rPr lang="es-ES" dirty="0">
                <a:solidFill>
                  <a:srgbClr val="0066FF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Descuento comercial</a:t>
            </a:r>
          </a:p>
          <a:p>
            <a:pPr marL="400050" indent="-400050" algn="just">
              <a:tabLst>
                <a:tab pos="400050" algn="l"/>
              </a:tabLst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- Anticipo de derechos (pagarés, cheques, etc.)</a:t>
            </a:r>
          </a:p>
          <a:p>
            <a:pPr marL="400050" indent="-400050" algn="just">
              <a:buFontTx/>
              <a:buChar char="-"/>
              <a:tabLst>
                <a:tab pos="400050" algn="l"/>
              </a:tabLst>
              <a:defRPr/>
            </a:pPr>
            <a:r>
              <a:rPr lang="es-ES" dirty="0">
                <a:solidFill>
                  <a:srgbClr val="00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Ceder a la entidad financiera el cobro de facturas a cambio de anticipo de la cuantía adeudada.</a:t>
            </a:r>
          </a:p>
          <a:p>
            <a:pPr marL="400050" indent="-400050" algn="just">
              <a:buFontTx/>
              <a:buChar char="-"/>
              <a:tabLst>
                <a:tab pos="400050" algn="l"/>
              </a:tabLst>
              <a:defRPr/>
            </a:pPr>
            <a:r>
              <a:rPr lang="es-ES" dirty="0">
                <a:solidFill>
                  <a:srgbClr val="00B05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Obtención liquidez inmediata</a:t>
            </a:r>
          </a:p>
          <a:p>
            <a:pPr marL="400050" indent="-400050" algn="just">
              <a:buFontTx/>
              <a:buChar char="-"/>
              <a:tabLst>
                <a:tab pos="400050" algn="l"/>
              </a:tabLst>
              <a:defRPr/>
            </a:pPr>
            <a:r>
              <a:rPr lang="es-ES" dirty="0">
                <a:solidFill>
                  <a:srgbClr val="FF0000"/>
                </a:solidFill>
                <a:latin typeface="Shruti" panose="020B0502040204020203" pitchFamily="34" charset="0"/>
                <a:cs typeface="Shruti" panose="020B0502040204020203" pitchFamily="34" charset="0"/>
              </a:rPr>
              <a:t>Costes: 10% capital pendiente cobro</a:t>
            </a:r>
            <a:endParaRPr lang="es-ES" spc="-30" dirty="0"/>
          </a:p>
          <a:p>
            <a:pPr>
              <a:spcBef>
                <a:spcPts val="2663"/>
              </a:spcBef>
            </a:pPr>
            <a:endParaRPr spc="-3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4F3193D-81A3-B3F4-39E2-C78893780C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559" y="198883"/>
            <a:ext cx="15014744" cy="95633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ECB912E-D449-1B05-3B0A-AAE7248FA5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62889" y="9278873"/>
            <a:ext cx="3799895" cy="80924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BCD62E2-A3CC-DC7B-5654-7D4ED8777AB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3116541" y="14222657"/>
            <a:ext cx="9144951" cy="6745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910">
              <a:spcBef>
                <a:spcPts val="60"/>
              </a:spcBef>
            </a:pPr>
            <a:r>
              <a:rPr dirty="0"/>
              <a:t>Plan</a:t>
            </a:r>
            <a:r>
              <a:rPr spc="-8" dirty="0"/>
              <a:t> </a:t>
            </a:r>
            <a:r>
              <a:rPr dirty="0"/>
              <a:t>de</a:t>
            </a:r>
            <a:r>
              <a:rPr spc="-15" dirty="0"/>
              <a:t> Recuperación,</a:t>
            </a:r>
            <a:r>
              <a:rPr dirty="0"/>
              <a:t> </a:t>
            </a:r>
            <a:r>
              <a:rPr spc="-15" dirty="0"/>
              <a:t>Transformación</a:t>
            </a:r>
            <a:r>
              <a:rPr spc="-38" dirty="0"/>
              <a:t> </a:t>
            </a:r>
            <a:r>
              <a:rPr dirty="0"/>
              <a:t>y </a:t>
            </a:r>
            <a:r>
              <a:rPr spc="-15" dirty="0"/>
              <a:t>Resiliencia</a:t>
            </a:r>
            <a:r>
              <a:rPr spc="30" dirty="0"/>
              <a:t> </a:t>
            </a:r>
            <a:r>
              <a:rPr spc="-75" dirty="0"/>
              <a:t>–</a:t>
            </a:r>
          </a:p>
          <a:p>
            <a:pPr marL="19050">
              <a:spcBef>
                <a:spcPts val="398"/>
              </a:spcBef>
            </a:pPr>
            <a:r>
              <a:rPr dirty="0"/>
              <a:t>Financiado</a:t>
            </a:r>
            <a:r>
              <a:rPr spc="-45" dirty="0"/>
              <a:t> </a:t>
            </a:r>
            <a:r>
              <a:rPr dirty="0"/>
              <a:t>por</a:t>
            </a:r>
            <a:r>
              <a:rPr spc="-30" dirty="0"/>
              <a:t> </a:t>
            </a:r>
            <a:r>
              <a:rPr dirty="0"/>
              <a:t>la</a:t>
            </a:r>
            <a:r>
              <a:rPr spc="-38" dirty="0"/>
              <a:t> </a:t>
            </a:r>
            <a:r>
              <a:rPr dirty="0"/>
              <a:t>Unión</a:t>
            </a:r>
            <a:r>
              <a:rPr spc="-15" dirty="0"/>
              <a:t> Europea</a:t>
            </a:r>
            <a:r>
              <a:rPr spc="-75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Next</a:t>
            </a:r>
            <a:r>
              <a:rPr spc="-45" dirty="0"/>
              <a:t> </a:t>
            </a:r>
            <a:r>
              <a:rPr spc="-15" dirty="0"/>
              <a:t>GenerationEU</a:t>
            </a:r>
          </a:p>
        </p:txBody>
      </p:sp>
    </p:spTree>
    <p:extLst>
      <p:ext uri="{BB962C8B-B14F-4D97-AF65-F5344CB8AC3E}">
        <p14:creationId xmlns:p14="http://schemas.microsoft.com/office/powerpoint/2010/main" val="2286195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35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60C6CE"/>
                </a:solidFill>
              </a:rPr>
              <a:t>Introducción</a:t>
            </a:r>
            <a:r>
              <a:rPr spc="-40" dirty="0">
                <a:solidFill>
                  <a:srgbClr val="60C6CE"/>
                </a:solidFill>
              </a:rPr>
              <a:t> </a:t>
            </a:r>
            <a:r>
              <a:rPr dirty="0">
                <a:solidFill>
                  <a:srgbClr val="60C6CE"/>
                </a:solidFill>
              </a:rPr>
              <a:t>al</a:t>
            </a:r>
            <a:r>
              <a:rPr spc="-40" dirty="0">
                <a:solidFill>
                  <a:srgbClr val="60C6CE"/>
                </a:solidFill>
              </a:rPr>
              <a:t> </a:t>
            </a:r>
            <a:r>
              <a:rPr spc="-30" dirty="0">
                <a:solidFill>
                  <a:srgbClr val="60C6CE"/>
                </a:solidFill>
              </a:rPr>
              <a:t>CANVAS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0902" y="2530064"/>
            <a:ext cx="136436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Un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canvas,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contexto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empresarial,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refiere</a:t>
            </a:r>
            <a:r>
              <a:rPr sz="2400" spc="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lienzo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lienzo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negocio.</a:t>
            </a:r>
            <a:r>
              <a:rPr sz="2400" spc="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5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herramienta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visual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ayuda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representar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organizar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manera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concisa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componentes</a:t>
            </a:r>
            <a:r>
              <a:rPr sz="2400" spc="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clave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modelo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negocio.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canvas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más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conocido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utilizado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Business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Canvas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(lienzo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negocio),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desarrollado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por</a:t>
            </a:r>
            <a:r>
              <a:rPr sz="2400" spc="-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Alexander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Osterwalder.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432" y="4345064"/>
            <a:ext cx="7619999" cy="4752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2330" y="1470832"/>
            <a:ext cx="9595409" cy="73453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37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E4B829"/>
                </a:solidFill>
              </a:rPr>
              <a:t>KPIs</a:t>
            </a:r>
            <a:r>
              <a:rPr spc="-20" dirty="0">
                <a:solidFill>
                  <a:srgbClr val="E4B829"/>
                </a:solidFill>
              </a:rPr>
              <a:t> </a:t>
            </a:r>
            <a:r>
              <a:rPr dirty="0">
                <a:solidFill>
                  <a:srgbClr val="E4B829"/>
                </a:solidFill>
              </a:rPr>
              <a:t>y</a:t>
            </a:r>
            <a:r>
              <a:rPr spc="-20" dirty="0">
                <a:solidFill>
                  <a:srgbClr val="E4B829"/>
                </a:solidFill>
              </a:rPr>
              <a:t> </a:t>
            </a:r>
            <a:r>
              <a:rPr dirty="0">
                <a:solidFill>
                  <a:srgbClr val="E4B829"/>
                </a:solidFill>
              </a:rPr>
              <a:t>medición</a:t>
            </a:r>
            <a:r>
              <a:rPr spc="-25" dirty="0">
                <a:solidFill>
                  <a:srgbClr val="E4B829"/>
                </a:solidFill>
              </a:rPr>
              <a:t> </a:t>
            </a:r>
            <a:r>
              <a:rPr dirty="0">
                <a:solidFill>
                  <a:srgbClr val="E4B829"/>
                </a:solidFill>
              </a:rPr>
              <a:t>de</a:t>
            </a:r>
            <a:r>
              <a:rPr spc="-15" dirty="0">
                <a:solidFill>
                  <a:srgbClr val="E4B829"/>
                </a:solidFill>
              </a:rPr>
              <a:t> </a:t>
            </a:r>
            <a:r>
              <a:rPr spc="-10" dirty="0">
                <a:solidFill>
                  <a:srgbClr val="E4B829"/>
                </a:solidFill>
              </a:rPr>
              <a:t>resultados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6424" y="2407087"/>
            <a:ext cx="13766800" cy="6241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635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KPI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(Key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Performance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Indicators) </a:t>
            </a:r>
            <a:r>
              <a:rPr sz="2400" b="1" dirty="0">
                <a:latin typeface="Arial"/>
                <a:cs typeface="Arial"/>
              </a:rPr>
              <a:t>son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indicadores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clave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rendimiento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utilizan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para </a:t>
            </a:r>
            <a:r>
              <a:rPr sz="2400" b="1" dirty="0">
                <a:latin typeface="Arial"/>
                <a:cs typeface="Arial"/>
              </a:rPr>
              <a:t>medir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evaluar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progreso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el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éxito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una</a:t>
            </a:r>
            <a:r>
              <a:rPr sz="2400" b="1" spc="2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empresa,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organización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proyecto</a:t>
            </a:r>
            <a:r>
              <a:rPr sz="2400" b="1" spc="1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</a:t>
            </a:r>
            <a:r>
              <a:rPr sz="2400" b="1" spc="19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relación </a:t>
            </a:r>
            <a:r>
              <a:rPr sz="2400" b="1" dirty="0">
                <a:latin typeface="Arial"/>
                <a:cs typeface="Arial"/>
              </a:rPr>
              <a:t>con</a:t>
            </a:r>
            <a:r>
              <a:rPr sz="2400" b="1" spc="1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sus</a:t>
            </a:r>
            <a:r>
              <a:rPr sz="2400" b="1" spc="1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objetivos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15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metas</a:t>
            </a:r>
            <a:r>
              <a:rPr sz="2400" b="1" spc="20" dirty="0">
                <a:latin typeface="Arial"/>
                <a:cs typeface="Arial"/>
              </a:rPr>
              <a:t>  </a:t>
            </a:r>
            <a:r>
              <a:rPr sz="2400" b="1" dirty="0">
                <a:latin typeface="Arial"/>
                <a:cs typeface="Arial"/>
              </a:rPr>
              <a:t>establecidas</a:t>
            </a:r>
            <a:r>
              <a:rPr sz="2400" dirty="0">
                <a:latin typeface="Arial MT"/>
                <a:cs typeface="Arial MT"/>
              </a:rPr>
              <a:t>.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KPI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medidas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cuantitativas</a:t>
            </a:r>
            <a:r>
              <a:rPr sz="2400" spc="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1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permiten </a:t>
            </a:r>
            <a:r>
              <a:rPr sz="2400" dirty="0">
                <a:latin typeface="Arial MT"/>
                <a:cs typeface="Arial MT"/>
              </a:rPr>
              <a:t>monitorear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analizar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rendimiento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diferentes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áreas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aspectos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entidad.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3716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KPI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seleccionan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acuerdo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objetivos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áreas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enfoque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específicas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una </a:t>
            </a:r>
            <a:r>
              <a:rPr sz="2400" dirty="0">
                <a:latin typeface="Arial MT"/>
                <a:cs typeface="Arial MT"/>
              </a:rPr>
              <a:t>organización.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variar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según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tipo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industria,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departamento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5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nivel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gestión. </a:t>
            </a:r>
            <a:r>
              <a:rPr sz="2400" dirty="0">
                <a:latin typeface="Arial MT"/>
                <a:cs typeface="Arial MT"/>
              </a:rPr>
              <a:t>Algunos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ejemplos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comunes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KPI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incluyen: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2400">
              <a:latin typeface="Arial MT"/>
              <a:cs typeface="Arial MT"/>
            </a:endParaRPr>
          </a:p>
          <a:p>
            <a:pPr marL="136525" indent="-133350">
              <a:lnSpc>
                <a:spcPct val="100000"/>
              </a:lnSpc>
              <a:spcBef>
                <a:spcPts val="5"/>
              </a:spcBef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latin typeface="Calibri"/>
                <a:cs typeface="Calibri"/>
              </a:rPr>
              <a:t>ventas</a:t>
            </a:r>
            <a:endParaRPr sz="2800">
              <a:latin typeface="Calibri"/>
              <a:cs typeface="Calibri"/>
            </a:endParaRPr>
          </a:p>
          <a:p>
            <a:pPr marL="136525" indent="-133350">
              <a:lnSpc>
                <a:spcPct val="100000"/>
              </a:lnSpc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latin typeface="Calibri"/>
                <a:cs typeface="Calibri"/>
              </a:rPr>
              <a:t>marketing</a:t>
            </a:r>
            <a:endParaRPr sz="2800">
              <a:latin typeface="Calibri"/>
              <a:cs typeface="Calibri"/>
            </a:endParaRPr>
          </a:p>
          <a:p>
            <a:pPr marL="136525" indent="-133350">
              <a:lnSpc>
                <a:spcPct val="100000"/>
              </a:lnSpc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dirty="0">
                <a:latin typeface="Calibri"/>
                <a:cs typeface="Calibri"/>
              </a:rPr>
              <a:t>servicio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al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cliente</a:t>
            </a:r>
            <a:endParaRPr sz="2800">
              <a:latin typeface="Calibri"/>
              <a:cs typeface="Calibri"/>
            </a:endParaRPr>
          </a:p>
          <a:p>
            <a:pPr marL="136525" indent="-133350">
              <a:lnSpc>
                <a:spcPct val="100000"/>
              </a:lnSpc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latin typeface="Calibri"/>
                <a:cs typeface="Calibri"/>
              </a:rPr>
              <a:t>recursos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humanos</a:t>
            </a:r>
            <a:endParaRPr sz="2800">
              <a:latin typeface="Calibri"/>
              <a:cs typeface="Calibri"/>
            </a:endParaRPr>
          </a:p>
          <a:p>
            <a:pPr marL="136525" indent="-133350">
              <a:lnSpc>
                <a:spcPct val="100000"/>
              </a:lnSpc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latin typeface="Calibri"/>
                <a:cs typeface="Calibri"/>
              </a:rPr>
              <a:t>producción</a:t>
            </a:r>
            <a:endParaRPr sz="2800">
              <a:latin typeface="Calibri"/>
              <a:cs typeface="Calibri"/>
            </a:endParaRPr>
          </a:p>
          <a:p>
            <a:pPr marL="136525" indent="-133350">
              <a:lnSpc>
                <a:spcPct val="100000"/>
              </a:lnSpc>
              <a:buSzPct val="96428"/>
              <a:buFont typeface="Arial"/>
              <a:buChar char="•"/>
              <a:tabLst>
                <a:tab pos="136525" algn="l"/>
              </a:tabLst>
            </a:pPr>
            <a:r>
              <a:rPr sz="2800" b="1" spc="-10" dirty="0">
                <a:latin typeface="Calibri"/>
                <a:cs typeface="Calibri"/>
              </a:rPr>
              <a:t>finanzas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5311" y="5452167"/>
            <a:ext cx="4171950" cy="3733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7232" y="2137109"/>
            <a:ext cx="9048115" cy="624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28575" indent="-114935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Ventas: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ingresos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generados,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número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clientes,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conversión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ventas,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margen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beneficio.</a:t>
            </a:r>
            <a:endParaRPr sz="2400">
              <a:latin typeface="Calibri"/>
              <a:cs typeface="Calibri"/>
            </a:endParaRPr>
          </a:p>
          <a:p>
            <a:pPr marL="119380" marR="27305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Marketing:</a:t>
            </a:r>
            <a:r>
              <a:rPr sz="2400" b="1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tráfico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sitio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web,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clics,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conversión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marketing,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adquisición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clientes.</a:t>
            </a:r>
            <a:endParaRPr sz="2400">
              <a:latin typeface="Calibri"/>
              <a:cs typeface="Calibri"/>
            </a:endParaRPr>
          </a:p>
          <a:p>
            <a:pPr marL="119380" marR="508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Servicio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1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cliente:</a:t>
            </a:r>
            <a:r>
              <a:rPr sz="2400" b="1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tiempo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respuesta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promedio,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satisfacción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cliente,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número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quejas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reclamaciones.</a:t>
            </a:r>
            <a:endParaRPr sz="2400">
              <a:latin typeface="Calibri"/>
              <a:cs typeface="Calibri"/>
            </a:endParaRPr>
          </a:p>
          <a:p>
            <a:pPr marL="119380" marR="3683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418590" algn="l"/>
                <a:tab pos="2856865" algn="l"/>
                <a:tab pos="4059554" algn="l"/>
                <a:tab pos="4548505" algn="l"/>
                <a:tab pos="6163945" algn="l"/>
                <a:tab pos="7081520" algn="l"/>
                <a:tab pos="7570470" algn="l"/>
              </a:tabLst>
            </a:pPr>
            <a:r>
              <a:rPr sz="2400" b="1" spc="-10" dirty="0">
                <a:latin typeface="Calibri"/>
                <a:cs typeface="Calibri"/>
              </a:rPr>
              <a:t>Recursos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humanos: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rotación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empleados,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índice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satisfacción </a:t>
            </a:r>
            <a:r>
              <a:rPr sz="2400" dirty="0">
                <a:latin typeface="Calibri"/>
                <a:cs typeface="Calibri"/>
              </a:rPr>
              <a:t>laboral,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costo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contratación.</a:t>
            </a:r>
            <a:endParaRPr sz="2400">
              <a:latin typeface="Calibri"/>
              <a:cs typeface="Calibri"/>
            </a:endParaRPr>
          </a:p>
          <a:p>
            <a:pPr marL="119380" marR="2540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781810" algn="l"/>
                <a:tab pos="3113405" algn="l"/>
                <a:tab pos="3658235" algn="l"/>
                <a:tab pos="4874260" algn="l"/>
                <a:tab pos="5925185" algn="l"/>
                <a:tab pos="6400165" algn="l"/>
                <a:tab pos="8029575" algn="l"/>
                <a:tab pos="8702675" algn="l"/>
              </a:tabLst>
            </a:pPr>
            <a:r>
              <a:rPr sz="2400" b="1" spc="-10" dirty="0">
                <a:latin typeface="Calibri"/>
                <a:cs typeface="Calibri"/>
              </a:rPr>
              <a:t>Producción: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eficiencia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del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proceso,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tiempo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producción,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tasa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desperdicio.</a:t>
            </a:r>
            <a:endParaRPr sz="2400">
              <a:latin typeface="Calibri"/>
              <a:cs typeface="Calibri"/>
            </a:endParaRPr>
          </a:p>
          <a:p>
            <a:pPr marL="119380" marR="1270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Finanzas: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margen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neto,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retorno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inversión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(ROI),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flujo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efectivo,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liquidez.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847" y="1704310"/>
            <a:ext cx="3999476" cy="7115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4240" y="3251027"/>
            <a:ext cx="671004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Una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vez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medidos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indicadores</a:t>
            </a:r>
            <a:r>
              <a:rPr sz="2400" spc="50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analizados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resultados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imprescindible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realizar</a:t>
            </a:r>
            <a:r>
              <a:rPr sz="2400" spc="2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ajustes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mejoras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fuera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necesario.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Si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resultados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indican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está </a:t>
            </a:r>
            <a:r>
              <a:rPr sz="2400" dirty="0">
                <a:latin typeface="Arial MT"/>
                <a:cs typeface="Arial MT"/>
              </a:rPr>
              <a:t>alcanzando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50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objetivos,</a:t>
            </a:r>
            <a:r>
              <a:rPr sz="2400" spc="5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identifique</a:t>
            </a:r>
            <a:r>
              <a:rPr sz="2400" spc="509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509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áreas </a:t>
            </a:r>
            <a:r>
              <a:rPr sz="2400" dirty="0">
                <a:latin typeface="Arial MT"/>
                <a:cs typeface="Arial MT"/>
              </a:rPr>
              <a:t>problemáticas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tome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medidas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correctivas.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Para </a:t>
            </a:r>
            <a:r>
              <a:rPr sz="2400" dirty="0">
                <a:latin typeface="Arial MT"/>
                <a:cs typeface="Arial MT"/>
              </a:rPr>
              <a:t>este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fin,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uno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mejores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medios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2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elaborar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b="1" dirty="0">
                <a:latin typeface="Arial"/>
                <a:cs typeface="Arial"/>
              </a:rPr>
              <a:t>plan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acción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incida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aspectos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mejorar</a:t>
            </a:r>
            <a:r>
              <a:rPr sz="2400" spc="2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28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2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haya</a:t>
            </a:r>
            <a:r>
              <a:rPr sz="2400" spc="28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detectado</a:t>
            </a:r>
            <a:r>
              <a:rPr sz="2400" spc="28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28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28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los </a:t>
            </a:r>
            <a:r>
              <a:rPr sz="2400" dirty="0">
                <a:latin typeface="Arial MT"/>
                <a:cs typeface="Arial MT"/>
              </a:rPr>
              <a:t>diferentes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valores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métricas.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4590" y="962294"/>
            <a:ext cx="8929482" cy="6697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6682" y="1929093"/>
            <a:ext cx="8466455" cy="697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Los</a:t>
            </a:r>
            <a:r>
              <a:rPr sz="2400" spc="2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planes</a:t>
            </a:r>
            <a:r>
              <a:rPr sz="2400" spc="2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acción</a:t>
            </a:r>
            <a:r>
              <a:rPr sz="2400" spc="2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pueden</a:t>
            </a:r>
            <a:r>
              <a:rPr sz="2400" spc="2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ser</a:t>
            </a:r>
            <a:r>
              <a:rPr sz="2400" spc="225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2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diferentes</a:t>
            </a:r>
            <a:r>
              <a:rPr sz="2400" spc="22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tipos, </a:t>
            </a:r>
            <a:r>
              <a:rPr sz="2400" dirty="0">
                <a:latin typeface="Arial MT"/>
                <a:cs typeface="Arial MT"/>
              </a:rPr>
              <a:t>dependiendo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objetivo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4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situación.</a:t>
            </a:r>
            <a:r>
              <a:rPr sz="2400" spc="3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Algunos</a:t>
            </a:r>
            <a:r>
              <a:rPr sz="2400" spc="4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ejemplos </a:t>
            </a:r>
            <a:r>
              <a:rPr sz="2400" spc="-20" dirty="0">
                <a:latin typeface="Arial MT"/>
                <a:cs typeface="Arial MT"/>
              </a:rPr>
              <a:t>son: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119380" marR="48895" indent="-114935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Planes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mejora</a:t>
            </a:r>
            <a:r>
              <a:rPr sz="2400" b="1" spc="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continua:</a:t>
            </a:r>
            <a:r>
              <a:rPr sz="2400" b="1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enfocan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spc="-10" dirty="0">
                <a:latin typeface="Calibri"/>
                <a:cs typeface="Calibri"/>
              </a:rPr>
              <a:t>reducir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errores.</a:t>
            </a:r>
            <a:endParaRPr sz="2400">
              <a:latin typeface="Calibri"/>
              <a:cs typeface="Calibri"/>
            </a:endParaRPr>
          </a:p>
          <a:p>
            <a:pPr marL="119380" marR="4445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Planes de innovación: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 enfocan en desarrollar nuevos </a:t>
            </a:r>
            <a:r>
              <a:rPr sz="2400" spc="-10" dirty="0">
                <a:latin typeface="Calibri"/>
                <a:cs typeface="Calibri"/>
              </a:rPr>
              <a:t>productos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servicios.</a:t>
            </a:r>
            <a:endParaRPr sz="2400">
              <a:latin typeface="Calibri"/>
              <a:cs typeface="Calibri"/>
            </a:endParaRPr>
          </a:p>
          <a:p>
            <a:pPr marL="119380" marR="50165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Planes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expansión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enfocan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aumentar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presencia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spc="-10" dirty="0">
                <a:latin typeface="Calibri"/>
                <a:cs typeface="Calibri"/>
              </a:rPr>
              <a:t>empresa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nuevos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mercados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regiones.</a:t>
            </a:r>
            <a:endParaRPr sz="2400">
              <a:latin typeface="Calibri"/>
              <a:cs typeface="Calibri"/>
            </a:endParaRPr>
          </a:p>
          <a:p>
            <a:pPr marL="119380" marR="6096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Planes</a:t>
            </a:r>
            <a:r>
              <a:rPr sz="2400" b="1" spc="2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reducción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2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costos:</a:t>
            </a:r>
            <a:r>
              <a:rPr sz="2400" b="1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enfocan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reducir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costos operativos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mejorar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eficiencia.</a:t>
            </a:r>
            <a:endParaRPr sz="2400">
              <a:latin typeface="Calibri"/>
              <a:cs typeface="Calibri"/>
            </a:endParaRPr>
          </a:p>
          <a:p>
            <a:pPr marL="119380" marR="69215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087120" algn="l"/>
                <a:tab pos="1548130" algn="l"/>
                <a:tab pos="2969895" algn="l"/>
                <a:tab pos="3430270" algn="l"/>
                <a:tab pos="4571365" algn="l"/>
                <a:tab pos="4985385" algn="l"/>
                <a:tab pos="6118860" algn="l"/>
                <a:tab pos="6574155" algn="l"/>
                <a:tab pos="8053705" algn="l"/>
              </a:tabLst>
            </a:pPr>
            <a:r>
              <a:rPr sz="2400" b="1" spc="-10" dirty="0">
                <a:latin typeface="Calibri"/>
                <a:cs typeface="Calibri"/>
              </a:rPr>
              <a:t>Planes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desarrollo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talento: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enfocan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en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desarrollar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spc="-10" dirty="0">
                <a:latin typeface="Calibri"/>
                <a:cs typeface="Calibri"/>
              </a:rPr>
              <a:t>habilidades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competencias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5179" y="3386797"/>
            <a:ext cx="4963464" cy="3790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2976" y="2658871"/>
            <a:ext cx="10349865" cy="3750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6720" marR="5080" indent="-2954655">
              <a:lnSpc>
                <a:spcPct val="140000"/>
              </a:lnSpc>
              <a:spcBef>
                <a:spcPts val="100"/>
              </a:spcBef>
            </a:pPr>
            <a:r>
              <a:rPr sz="9200" b="0" dirty="0">
                <a:solidFill>
                  <a:srgbClr val="FFC000"/>
                </a:solidFill>
                <a:latin typeface="Arial MT"/>
                <a:cs typeface="Arial MT"/>
              </a:rPr>
              <a:t>Nuevos</a:t>
            </a:r>
            <a:r>
              <a:rPr sz="9200" b="0" spc="-1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200" b="0" dirty="0">
                <a:solidFill>
                  <a:srgbClr val="FFC000"/>
                </a:solidFill>
                <a:latin typeface="Arial MT"/>
                <a:cs typeface="Arial MT"/>
              </a:rPr>
              <a:t>modelos</a:t>
            </a:r>
            <a:r>
              <a:rPr sz="9200" b="0" spc="-10" dirty="0">
                <a:solidFill>
                  <a:srgbClr val="FFC000"/>
                </a:solidFill>
                <a:latin typeface="Arial MT"/>
                <a:cs typeface="Arial MT"/>
              </a:rPr>
              <a:t> </a:t>
            </a:r>
            <a:r>
              <a:rPr sz="9200" b="0" spc="-25" dirty="0">
                <a:solidFill>
                  <a:srgbClr val="FFC000"/>
                </a:solidFill>
                <a:latin typeface="Arial MT"/>
                <a:cs typeface="Arial MT"/>
              </a:rPr>
              <a:t>de </a:t>
            </a:r>
            <a:r>
              <a:rPr sz="9200" b="0" spc="-10" dirty="0">
                <a:solidFill>
                  <a:srgbClr val="FFC000"/>
                </a:solidFill>
                <a:latin typeface="Arial MT"/>
                <a:cs typeface="Arial MT"/>
              </a:rPr>
              <a:t>negocio.</a:t>
            </a:r>
            <a:endParaRPr sz="9200" dirty="0">
              <a:solidFill>
                <a:srgbClr val="FFC000"/>
              </a:solidFill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50925"/>
            </a:xfrm>
            <a:custGeom>
              <a:avLst/>
              <a:gdLst/>
              <a:ahLst/>
              <a:cxnLst/>
              <a:rect l="l" t="t" r="r" b="b"/>
              <a:pathLst>
                <a:path w="18288000" h="1050925">
                  <a:moveTo>
                    <a:pt x="0" y="0"/>
                  </a:moveTo>
                  <a:lnTo>
                    <a:pt x="18287999" y="0"/>
                  </a:lnTo>
                  <a:lnTo>
                    <a:pt x="18287999" y="1050652"/>
                  </a:lnTo>
                  <a:lnTo>
                    <a:pt x="0" y="1050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236709"/>
              <a:ext cx="18288000" cy="1050290"/>
            </a:xfrm>
            <a:custGeom>
              <a:avLst/>
              <a:gdLst/>
              <a:ahLst/>
              <a:cxnLst/>
              <a:rect l="l" t="t" r="r" b="b"/>
              <a:pathLst>
                <a:path w="18288000" h="1050290">
                  <a:moveTo>
                    <a:pt x="0" y="0"/>
                  </a:moveTo>
                  <a:lnTo>
                    <a:pt x="18287999" y="0"/>
                  </a:lnTo>
                  <a:lnTo>
                    <a:pt x="18287999" y="1050289"/>
                  </a:lnTo>
                  <a:lnTo>
                    <a:pt x="0" y="105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515" y="9347061"/>
              <a:ext cx="4416911" cy="9399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175" y="1961994"/>
            <a:ext cx="8954931" cy="6156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499" rIns="0" bIns="0" rtlCol="0">
            <a:spAutoFit/>
          </a:bodyPr>
          <a:lstStyle/>
          <a:p>
            <a:pPr marL="617855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Arial MT"/>
                <a:cs typeface="Arial MT"/>
              </a:rPr>
              <a:t>1.3</a:t>
            </a:r>
            <a:r>
              <a:rPr sz="4000" b="0" spc="-7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Nuevos</a:t>
            </a:r>
            <a:r>
              <a:rPr sz="4000" b="0" spc="-7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modelos</a:t>
            </a:r>
            <a:r>
              <a:rPr sz="4000" b="0" spc="-7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de</a:t>
            </a:r>
            <a:r>
              <a:rPr sz="4000" b="0" spc="-75" dirty="0">
                <a:latin typeface="Arial MT"/>
                <a:cs typeface="Arial MT"/>
              </a:rPr>
              <a:t> </a:t>
            </a:r>
            <a:r>
              <a:rPr sz="4000" b="0" spc="-10" dirty="0">
                <a:latin typeface="Arial MT"/>
                <a:cs typeface="Arial MT"/>
              </a:rPr>
              <a:t>negocio.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4600" y="3132596"/>
            <a:ext cx="5299710" cy="5323205"/>
            <a:chOff x="2504600" y="3132596"/>
            <a:chExt cx="5299710" cy="5323205"/>
          </a:xfrm>
        </p:grpSpPr>
        <p:sp>
          <p:nvSpPr>
            <p:cNvPr id="5" name="object 5"/>
            <p:cNvSpPr/>
            <p:nvPr/>
          </p:nvSpPr>
          <p:spPr>
            <a:xfrm>
              <a:off x="2504600" y="3132596"/>
              <a:ext cx="5299710" cy="5323205"/>
            </a:xfrm>
            <a:custGeom>
              <a:avLst/>
              <a:gdLst/>
              <a:ahLst/>
              <a:cxnLst/>
              <a:rect l="l" t="t" r="r" b="b"/>
              <a:pathLst>
                <a:path w="5299709" h="5323205">
                  <a:moveTo>
                    <a:pt x="2649554" y="5322855"/>
                  </a:moveTo>
                  <a:lnTo>
                    <a:pt x="2601353" y="5322212"/>
                  </a:lnTo>
                  <a:lnTo>
                    <a:pt x="2553363" y="5320718"/>
                  </a:lnTo>
                  <a:lnTo>
                    <a:pt x="2505591" y="5318382"/>
                  </a:lnTo>
                  <a:lnTo>
                    <a:pt x="2458043" y="5315210"/>
                  </a:lnTo>
                  <a:lnTo>
                    <a:pt x="2410728" y="5311210"/>
                  </a:lnTo>
                  <a:lnTo>
                    <a:pt x="2363653" y="5306389"/>
                  </a:lnTo>
                  <a:lnTo>
                    <a:pt x="2316824" y="5300754"/>
                  </a:lnTo>
                  <a:lnTo>
                    <a:pt x="2270249" y="5294313"/>
                  </a:lnTo>
                  <a:lnTo>
                    <a:pt x="2223935" y="5287072"/>
                  </a:lnTo>
                  <a:lnTo>
                    <a:pt x="2177889" y="5279038"/>
                  </a:lnTo>
                  <a:lnTo>
                    <a:pt x="2132119" y="5270220"/>
                  </a:lnTo>
                  <a:lnTo>
                    <a:pt x="2086632" y="5260624"/>
                  </a:lnTo>
                  <a:lnTo>
                    <a:pt x="2041434" y="5250258"/>
                  </a:lnTo>
                  <a:lnTo>
                    <a:pt x="1996533" y="5239128"/>
                  </a:lnTo>
                  <a:lnTo>
                    <a:pt x="1951937" y="5227243"/>
                  </a:lnTo>
                  <a:lnTo>
                    <a:pt x="1907652" y="5214608"/>
                  </a:lnTo>
                  <a:lnTo>
                    <a:pt x="1863685" y="5201232"/>
                  </a:lnTo>
                  <a:lnTo>
                    <a:pt x="1820045" y="5187122"/>
                  </a:lnTo>
                  <a:lnTo>
                    <a:pt x="1776737" y="5172284"/>
                  </a:lnTo>
                  <a:lnTo>
                    <a:pt x="1733770" y="5156726"/>
                  </a:lnTo>
                  <a:lnTo>
                    <a:pt x="1691149" y="5140456"/>
                  </a:lnTo>
                  <a:lnTo>
                    <a:pt x="1648884" y="5123480"/>
                  </a:lnTo>
                  <a:lnTo>
                    <a:pt x="1606980" y="5105807"/>
                  </a:lnTo>
                  <a:lnTo>
                    <a:pt x="1565445" y="5087442"/>
                  </a:lnTo>
                  <a:lnTo>
                    <a:pt x="1524287" y="5068393"/>
                  </a:lnTo>
                  <a:lnTo>
                    <a:pt x="1483512" y="5048667"/>
                  </a:lnTo>
                  <a:lnTo>
                    <a:pt x="1443127" y="5028273"/>
                  </a:lnTo>
                  <a:lnTo>
                    <a:pt x="1403140" y="5007216"/>
                  </a:lnTo>
                  <a:lnTo>
                    <a:pt x="1363558" y="4985504"/>
                  </a:lnTo>
                  <a:lnTo>
                    <a:pt x="1324388" y="4963145"/>
                  </a:lnTo>
                  <a:lnTo>
                    <a:pt x="1285637" y="4940145"/>
                  </a:lnTo>
                  <a:lnTo>
                    <a:pt x="1247313" y="4916512"/>
                  </a:lnTo>
                  <a:lnTo>
                    <a:pt x="1209423" y="4892253"/>
                  </a:lnTo>
                  <a:lnTo>
                    <a:pt x="1171973" y="4867376"/>
                  </a:lnTo>
                  <a:lnTo>
                    <a:pt x="1134972" y="4841886"/>
                  </a:lnTo>
                  <a:lnTo>
                    <a:pt x="1098426" y="4815793"/>
                  </a:lnTo>
                  <a:lnTo>
                    <a:pt x="1062342" y="4789102"/>
                  </a:lnTo>
                  <a:lnTo>
                    <a:pt x="1026728" y="4761822"/>
                  </a:lnTo>
                  <a:lnTo>
                    <a:pt x="991591" y="4733959"/>
                  </a:lnTo>
                  <a:lnTo>
                    <a:pt x="956938" y="4705520"/>
                  </a:lnTo>
                  <a:lnTo>
                    <a:pt x="922776" y="4676513"/>
                  </a:lnTo>
                  <a:lnTo>
                    <a:pt x="889112" y="4646946"/>
                  </a:lnTo>
                  <a:lnTo>
                    <a:pt x="855955" y="4616824"/>
                  </a:lnTo>
                  <a:lnTo>
                    <a:pt x="823310" y="4586156"/>
                  </a:lnTo>
                  <a:lnTo>
                    <a:pt x="791185" y="4554949"/>
                  </a:lnTo>
                  <a:lnTo>
                    <a:pt x="759587" y="4523210"/>
                  </a:lnTo>
                  <a:lnTo>
                    <a:pt x="728524" y="4490946"/>
                  </a:lnTo>
                  <a:lnTo>
                    <a:pt x="698002" y="4458164"/>
                  </a:lnTo>
                  <a:lnTo>
                    <a:pt x="668029" y="4424872"/>
                  </a:lnTo>
                  <a:lnTo>
                    <a:pt x="638612" y="4391077"/>
                  </a:lnTo>
                  <a:lnTo>
                    <a:pt x="609759" y="4356785"/>
                  </a:lnTo>
                  <a:lnTo>
                    <a:pt x="581475" y="4322006"/>
                  </a:lnTo>
                  <a:lnTo>
                    <a:pt x="553769" y="4286744"/>
                  </a:lnTo>
                  <a:lnTo>
                    <a:pt x="526648" y="4251009"/>
                  </a:lnTo>
                  <a:lnTo>
                    <a:pt x="500119" y="4214806"/>
                  </a:lnTo>
                  <a:lnTo>
                    <a:pt x="474190" y="4178144"/>
                  </a:lnTo>
                  <a:lnTo>
                    <a:pt x="448866" y="4141029"/>
                  </a:lnTo>
                  <a:lnTo>
                    <a:pt x="424156" y="4103468"/>
                  </a:lnTo>
                  <a:lnTo>
                    <a:pt x="400067" y="4065470"/>
                  </a:lnTo>
                  <a:lnTo>
                    <a:pt x="376605" y="4027040"/>
                  </a:lnTo>
                  <a:lnTo>
                    <a:pt x="353779" y="3988187"/>
                  </a:lnTo>
                  <a:lnTo>
                    <a:pt x="331595" y="3948918"/>
                  </a:lnTo>
                  <a:lnTo>
                    <a:pt x="310061" y="3909239"/>
                  </a:lnTo>
                  <a:lnTo>
                    <a:pt x="289183" y="3869158"/>
                  </a:lnTo>
                  <a:lnTo>
                    <a:pt x="268969" y="3828683"/>
                  </a:lnTo>
                  <a:lnTo>
                    <a:pt x="249426" y="3787820"/>
                  </a:lnTo>
                  <a:lnTo>
                    <a:pt x="230562" y="3746577"/>
                  </a:lnTo>
                  <a:lnTo>
                    <a:pt x="212383" y="3704960"/>
                  </a:lnTo>
                  <a:lnTo>
                    <a:pt x="194896" y="3662978"/>
                  </a:lnTo>
                  <a:lnTo>
                    <a:pt x="178110" y="3620637"/>
                  </a:lnTo>
                  <a:lnTo>
                    <a:pt x="162030" y="3577945"/>
                  </a:lnTo>
                  <a:lnTo>
                    <a:pt x="146665" y="3534908"/>
                  </a:lnTo>
                  <a:lnTo>
                    <a:pt x="132021" y="3491535"/>
                  </a:lnTo>
                  <a:lnTo>
                    <a:pt x="118106" y="3447831"/>
                  </a:lnTo>
                  <a:lnTo>
                    <a:pt x="104927" y="3403806"/>
                  </a:lnTo>
                  <a:lnTo>
                    <a:pt x="92491" y="3359465"/>
                  </a:lnTo>
                  <a:lnTo>
                    <a:pt x="80805" y="3314815"/>
                  </a:lnTo>
                  <a:lnTo>
                    <a:pt x="69876" y="3269866"/>
                  </a:lnTo>
                  <a:lnTo>
                    <a:pt x="59712" y="3224622"/>
                  </a:lnTo>
                  <a:lnTo>
                    <a:pt x="50319" y="3179092"/>
                  </a:lnTo>
                  <a:lnTo>
                    <a:pt x="41706" y="3133283"/>
                  </a:lnTo>
                  <a:lnTo>
                    <a:pt x="33879" y="3087202"/>
                  </a:lnTo>
                  <a:lnTo>
                    <a:pt x="26845" y="3040856"/>
                  </a:lnTo>
                  <a:lnTo>
                    <a:pt x="20612" y="2994253"/>
                  </a:lnTo>
                  <a:lnTo>
                    <a:pt x="15187" y="2947399"/>
                  </a:lnTo>
                  <a:lnTo>
                    <a:pt x="10576" y="2900303"/>
                  </a:lnTo>
                  <a:lnTo>
                    <a:pt x="6788" y="2852970"/>
                  </a:lnTo>
                  <a:lnTo>
                    <a:pt x="3829" y="2805410"/>
                  </a:lnTo>
                  <a:lnTo>
                    <a:pt x="1706" y="2757627"/>
                  </a:lnTo>
                  <a:lnTo>
                    <a:pt x="427" y="2709631"/>
                  </a:lnTo>
                  <a:lnTo>
                    <a:pt x="0" y="2661427"/>
                  </a:lnTo>
                  <a:lnTo>
                    <a:pt x="427" y="2613224"/>
                  </a:lnTo>
                  <a:lnTo>
                    <a:pt x="1706" y="2565228"/>
                  </a:lnTo>
                  <a:lnTo>
                    <a:pt x="3829" y="2517445"/>
                  </a:lnTo>
                  <a:lnTo>
                    <a:pt x="6788" y="2469885"/>
                  </a:lnTo>
                  <a:lnTo>
                    <a:pt x="10576" y="2422552"/>
                  </a:lnTo>
                  <a:lnTo>
                    <a:pt x="15187" y="2375456"/>
                  </a:lnTo>
                  <a:lnTo>
                    <a:pt x="20612" y="2328602"/>
                  </a:lnTo>
                  <a:lnTo>
                    <a:pt x="26845" y="2281999"/>
                  </a:lnTo>
                  <a:lnTo>
                    <a:pt x="33879" y="2235653"/>
                  </a:lnTo>
                  <a:lnTo>
                    <a:pt x="41706" y="2189572"/>
                  </a:lnTo>
                  <a:lnTo>
                    <a:pt x="50319" y="2143763"/>
                  </a:lnTo>
                  <a:lnTo>
                    <a:pt x="59712" y="2098233"/>
                  </a:lnTo>
                  <a:lnTo>
                    <a:pt x="69876" y="2052989"/>
                  </a:lnTo>
                  <a:lnTo>
                    <a:pt x="80805" y="2008039"/>
                  </a:lnTo>
                  <a:lnTo>
                    <a:pt x="92491" y="1963390"/>
                  </a:lnTo>
                  <a:lnTo>
                    <a:pt x="104927" y="1919049"/>
                  </a:lnTo>
                  <a:lnTo>
                    <a:pt x="118106" y="1875023"/>
                  </a:lnTo>
                  <a:lnTo>
                    <a:pt x="132021" y="1831320"/>
                  </a:lnTo>
                  <a:lnTo>
                    <a:pt x="146665" y="1787947"/>
                  </a:lnTo>
                  <a:lnTo>
                    <a:pt x="162030" y="1744910"/>
                  </a:lnTo>
                  <a:lnTo>
                    <a:pt x="178110" y="1702218"/>
                  </a:lnTo>
                  <a:lnTo>
                    <a:pt x="194896" y="1659877"/>
                  </a:lnTo>
                  <a:lnTo>
                    <a:pt x="212383" y="1617895"/>
                  </a:lnTo>
                  <a:lnTo>
                    <a:pt x="230562" y="1576278"/>
                  </a:lnTo>
                  <a:lnTo>
                    <a:pt x="249426" y="1535035"/>
                  </a:lnTo>
                  <a:lnTo>
                    <a:pt x="268969" y="1494172"/>
                  </a:lnTo>
                  <a:lnTo>
                    <a:pt x="289183" y="1453696"/>
                  </a:lnTo>
                  <a:lnTo>
                    <a:pt x="310061" y="1413616"/>
                  </a:lnTo>
                  <a:lnTo>
                    <a:pt x="331595" y="1373937"/>
                  </a:lnTo>
                  <a:lnTo>
                    <a:pt x="353779" y="1334667"/>
                  </a:lnTo>
                  <a:lnTo>
                    <a:pt x="376605" y="1295814"/>
                  </a:lnTo>
                  <a:lnTo>
                    <a:pt x="400067" y="1257385"/>
                  </a:lnTo>
                  <a:lnTo>
                    <a:pt x="424156" y="1219387"/>
                  </a:lnTo>
                  <a:lnTo>
                    <a:pt x="448866" y="1181826"/>
                  </a:lnTo>
                  <a:lnTo>
                    <a:pt x="474190" y="1144711"/>
                  </a:lnTo>
                  <a:lnTo>
                    <a:pt x="500119" y="1108049"/>
                  </a:lnTo>
                  <a:lnTo>
                    <a:pt x="526648" y="1071846"/>
                  </a:lnTo>
                  <a:lnTo>
                    <a:pt x="553769" y="1036111"/>
                  </a:lnTo>
                  <a:lnTo>
                    <a:pt x="581475" y="1000849"/>
                  </a:lnTo>
                  <a:lnTo>
                    <a:pt x="609759" y="966069"/>
                  </a:lnTo>
                  <a:lnTo>
                    <a:pt x="638612" y="931778"/>
                  </a:lnTo>
                  <a:lnTo>
                    <a:pt x="668029" y="897983"/>
                  </a:lnTo>
                  <a:lnTo>
                    <a:pt x="698002" y="864691"/>
                  </a:lnTo>
                  <a:lnTo>
                    <a:pt x="728524" y="831909"/>
                  </a:lnTo>
                  <a:lnTo>
                    <a:pt x="759587" y="799645"/>
                  </a:lnTo>
                  <a:lnTo>
                    <a:pt x="791185" y="767906"/>
                  </a:lnTo>
                  <a:lnTo>
                    <a:pt x="823310" y="736699"/>
                  </a:lnTo>
                  <a:lnTo>
                    <a:pt x="855955" y="706031"/>
                  </a:lnTo>
                  <a:lnTo>
                    <a:pt x="889112" y="675909"/>
                  </a:lnTo>
                  <a:lnTo>
                    <a:pt x="922776" y="646342"/>
                  </a:lnTo>
                  <a:lnTo>
                    <a:pt x="956938" y="617335"/>
                  </a:lnTo>
                  <a:lnTo>
                    <a:pt x="991591" y="588896"/>
                  </a:lnTo>
                  <a:lnTo>
                    <a:pt x="1026728" y="561033"/>
                  </a:lnTo>
                  <a:lnTo>
                    <a:pt x="1062342" y="533753"/>
                  </a:lnTo>
                  <a:lnTo>
                    <a:pt x="1098426" y="507062"/>
                  </a:lnTo>
                  <a:lnTo>
                    <a:pt x="1134972" y="480968"/>
                  </a:lnTo>
                  <a:lnTo>
                    <a:pt x="1171973" y="455479"/>
                  </a:lnTo>
                  <a:lnTo>
                    <a:pt x="1209423" y="430601"/>
                  </a:lnTo>
                  <a:lnTo>
                    <a:pt x="1247313" y="406342"/>
                  </a:lnTo>
                  <a:lnTo>
                    <a:pt x="1285637" y="382709"/>
                  </a:lnTo>
                  <a:lnTo>
                    <a:pt x="1324388" y="359710"/>
                  </a:lnTo>
                  <a:lnTo>
                    <a:pt x="1363558" y="337350"/>
                  </a:lnTo>
                  <a:lnTo>
                    <a:pt x="1403140" y="315639"/>
                  </a:lnTo>
                  <a:lnTo>
                    <a:pt x="1443127" y="294582"/>
                  </a:lnTo>
                  <a:lnTo>
                    <a:pt x="1483512" y="274187"/>
                  </a:lnTo>
                  <a:lnTo>
                    <a:pt x="1524287" y="254462"/>
                  </a:lnTo>
                  <a:lnTo>
                    <a:pt x="1565445" y="235413"/>
                  </a:lnTo>
                  <a:lnTo>
                    <a:pt x="1606980" y="217048"/>
                  </a:lnTo>
                  <a:lnTo>
                    <a:pt x="1648884" y="199374"/>
                  </a:lnTo>
                  <a:lnTo>
                    <a:pt x="1691149" y="182399"/>
                  </a:lnTo>
                  <a:lnTo>
                    <a:pt x="1733770" y="166128"/>
                  </a:lnTo>
                  <a:lnTo>
                    <a:pt x="1776737" y="150571"/>
                  </a:lnTo>
                  <a:lnTo>
                    <a:pt x="1820045" y="135733"/>
                  </a:lnTo>
                  <a:lnTo>
                    <a:pt x="1863685" y="121623"/>
                  </a:lnTo>
                  <a:lnTo>
                    <a:pt x="1907652" y="108247"/>
                  </a:lnTo>
                  <a:lnTo>
                    <a:pt x="1951937" y="95612"/>
                  </a:lnTo>
                  <a:lnTo>
                    <a:pt x="1996533" y="83727"/>
                  </a:lnTo>
                  <a:lnTo>
                    <a:pt x="2041434" y="72597"/>
                  </a:lnTo>
                  <a:lnTo>
                    <a:pt x="2086632" y="62231"/>
                  </a:lnTo>
                  <a:lnTo>
                    <a:pt x="2132119" y="52635"/>
                  </a:lnTo>
                  <a:lnTo>
                    <a:pt x="2177889" y="43817"/>
                  </a:lnTo>
                  <a:lnTo>
                    <a:pt x="2223935" y="35783"/>
                  </a:lnTo>
                  <a:lnTo>
                    <a:pt x="2270249" y="28542"/>
                  </a:lnTo>
                  <a:lnTo>
                    <a:pt x="2316824" y="22101"/>
                  </a:lnTo>
                  <a:lnTo>
                    <a:pt x="2363653" y="16466"/>
                  </a:lnTo>
                  <a:lnTo>
                    <a:pt x="2410728" y="11645"/>
                  </a:lnTo>
                  <a:lnTo>
                    <a:pt x="2458043" y="7644"/>
                  </a:lnTo>
                  <a:lnTo>
                    <a:pt x="2505591" y="4473"/>
                  </a:lnTo>
                  <a:lnTo>
                    <a:pt x="2553363" y="2136"/>
                  </a:lnTo>
                  <a:lnTo>
                    <a:pt x="2601353" y="643"/>
                  </a:lnTo>
                  <a:lnTo>
                    <a:pt x="2649554" y="0"/>
                  </a:lnTo>
                  <a:lnTo>
                    <a:pt x="2697755" y="643"/>
                  </a:lnTo>
                  <a:lnTo>
                    <a:pt x="2745746" y="2136"/>
                  </a:lnTo>
                  <a:lnTo>
                    <a:pt x="2793518" y="4473"/>
                  </a:lnTo>
                  <a:lnTo>
                    <a:pt x="2841065" y="7644"/>
                  </a:lnTo>
                  <a:lnTo>
                    <a:pt x="2888380" y="11645"/>
                  </a:lnTo>
                  <a:lnTo>
                    <a:pt x="2935456" y="16466"/>
                  </a:lnTo>
                  <a:lnTo>
                    <a:pt x="2982285" y="22101"/>
                  </a:lnTo>
                  <a:lnTo>
                    <a:pt x="3028860" y="28542"/>
                  </a:lnTo>
                  <a:lnTo>
                    <a:pt x="3075173" y="35783"/>
                  </a:lnTo>
                  <a:lnTo>
                    <a:pt x="3121219" y="43817"/>
                  </a:lnTo>
                  <a:lnTo>
                    <a:pt x="3166989" y="52635"/>
                  </a:lnTo>
                  <a:lnTo>
                    <a:pt x="3212477" y="62231"/>
                  </a:lnTo>
                  <a:lnTo>
                    <a:pt x="3257675" y="72597"/>
                  </a:lnTo>
                  <a:lnTo>
                    <a:pt x="3302575" y="83727"/>
                  </a:lnTo>
                  <a:lnTo>
                    <a:pt x="3347172" y="95612"/>
                  </a:lnTo>
                  <a:lnTo>
                    <a:pt x="3391457" y="108247"/>
                  </a:lnTo>
                  <a:lnTo>
                    <a:pt x="3435423" y="121623"/>
                  </a:lnTo>
                  <a:lnTo>
                    <a:pt x="3479064" y="135733"/>
                  </a:lnTo>
                  <a:lnTo>
                    <a:pt x="3522372" y="150571"/>
                  </a:lnTo>
                  <a:lnTo>
                    <a:pt x="3565339" y="166128"/>
                  </a:lnTo>
                  <a:lnTo>
                    <a:pt x="3607959" y="182399"/>
                  </a:lnTo>
                  <a:lnTo>
                    <a:pt x="3650225" y="199374"/>
                  </a:lnTo>
                  <a:lnTo>
                    <a:pt x="3692129" y="217048"/>
                  </a:lnTo>
                  <a:lnTo>
                    <a:pt x="3733663" y="235413"/>
                  </a:lnTo>
                  <a:lnTo>
                    <a:pt x="3774822" y="254462"/>
                  </a:lnTo>
                  <a:lnTo>
                    <a:pt x="3815597" y="274187"/>
                  </a:lnTo>
                  <a:lnTo>
                    <a:pt x="3855982" y="294582"/>
                  </a:lnTo>
                  <a:lnTo>
                    <a:pt x="3895969" y="315639"/>
                  </a:lnTo>
                  <a:lnTo>
                    <a:pt x="3935551" y="337350"/>
                  </a:lnTo>
                  <a:lnTo>
                    <a:pt x="3974721" y="359710"/>
                  </a:lnTo>
                  <a:lnTo>
                    <a:pt x="4013472" y="382709"/>
                  </a:lnTo>
                  <a:lnTo>
                    <a:pt x="4051796" y="406342"/>
                  </a:lnTo>
                  <a:lnTo>
                    <a:pt x="4089686" y="430601"/>
                  </a:lnTo>
                  <a:lnTo>
                    <a:pt x="4127136" y="455479"/>
                  </a:lnTo>
                  <a:lnTo>
                    <a:pt x="4164137" y="480968"/>
                  </a:lnTo>
                  <a:lnTo>
                    <a:pt x="4200683" y="507062"/>
                  </a:lnTo>
                  <a:lnTo>
                    <a:pt x="4236767" y="533753"/>
                  </a:lnTo>
                  <a:lnTo>
                    <a:pt x="4272381" y="561033"/>
                  </a:lnTo>
                  <a:lnTo>
                    <a:pt x="4307518" y="588896"/>
                  </a:lnTo>
                  <a:lnTo>
                    <a:pt x="4342171" y="617335"/>
                  </a:lnTo>
                  <a:lnTo>
                    <a:pt x="4376333" y="646342"/>
                  </a:lnTo>
                  <a:lnTo>
                    <a:pt x="4409997" y="675909"/>
                  </a:lnTo>
                  <a:lnTo>
                    <a:pt x="4443154" y="706031"/>
                  </a:lnTo>
                  <a:lnTo>
                    <a:pt x="4475799" y="736699"/>
                  </a:lnTo>
                  <a:lnTo>
                    <a:pt x="4507924" y="767906"/>
                  </a:lnTo>
                  <a:lnTo>
                    <a:pt x="4539522" y="799645"/>
                  </a:lnTo>
                  <a:lnTo>
                    <a:pt x="4570585" y="831909"/>
                  </a:lnTo>
                  <a:lnTo>
                    <a:pt x="4601107" y="864691"/>
                  </a:lnTo>
                  <a:lnTo>
                    <a:pt x="4631080" y="897983"/>
                  </a:lnTo>
                  <a:lnTo>
                    <a:pt x="4660497" y="931778"/>
                  </a:lnTo>
                  <a:lnTo>
                    <a:pt x="4689350" y="966069"/>
                  </a:lnTo>
                  <a:lnTo>
                    <a:pt x="4717634" y="1000849"/>
                  </a:lnTo>
                  <a:lnTo>
                    <a:pt x="4745339" y="1036111"/>
                  </a:lnTo>
                  <a:lnTo>
                    <a:pt x="4772460" y="1071846"/>
                  </a:lnTo>
                  <a:lnTo>
                    <a:pt x="4798990" y="1108049"/>
                  </a:lnTo>
                  <a:lnTo>
                    <a:pt x="4824919" y="1144711"/>
                  </a:lnTo>
                  <a:lnTo>
                    <a:pt x="4850243" y="1181826"/>
                  </a:lnTo>
                  <a:lnTo>
                    <a:pt x="4874953" y="1219387"/>
                  </a:lnTo>
                  <a:lnTo>
                    <a:pt x="4899042" y="1257385"/>
                  </a:lnTo>
                  <a:lnTo>
                    <a:pt x="4922504" y="1295814"/>
                  </a:lnTo>
                  <a:lnTo>
                    <a:pt x="4945330" y="1334667"/>
                  </a:lnTo>
                  <a:lnTo>
                    <a:pt x="4967514" y="1373937"/>
                  </a:lnTo>
                  <a:lnTo>
                    <a:pt x="4989048" y="1413616"/>
                  </a:lnTo>
                  <a:lnTo>
                    <a:pt x="5009926" y="1453696"/>
                  </a:lnTo>
                  <a:lnTo>
                    <a:pt x="5030140" y="1494172"/>
                  </a:lnTo>
                  <a:lnTo>
                    <a:pt x="5049683" y="1535035"/>
                  </a:lnTo>
                  <a:lnTo>
                    <a:pt x="5068547" y="1576278"/>
                  </a:lnTo>
                  <a:lnTo>
                    <a:pt x="5086726" y="1617895"/>
                  </a:lnTo>
                  <a:lnTo>
                    <a:pt x="5104213" y="1659877"/>
                  </a:lnTo>
                  <a:lnTo>
                    <a:pt x="5120999" y="1702218"/>
                  </a:lnTo>
                  <a:lnTo>
                    <a:pt x="5137079" y="1744910"/>
                  </a:lnTo>
                  <a:lnTo>
                    <a:pt x="5152444" y="1787947"/>
                  </a:lnTo>
                  <a:lnTo>
                    <a:pt x="5167088" y="1831320"/>
                  </a:lnTo>
                  <a:lnTo>
                    <a:pt x="5181003" y="1875023"/>
                  </a:lnTo>
                  <a:lnTo>
                    <a:pt x="5194182" y="1919049"/>
                  </a:lnTo>
                  <a:lnTo>
                    <a:pt x="5206618" y="1963390"/>
                  </a:lnTo>
                  <a:lnTo>
                    <a:pt x="5218304" y="2008039"/>
                  </a:lnTo>
                  <a:lnTo>
                    <a:pt x="5229233" y="2052989"/>
                  </a:lnTo>
                  <a:lnTo>
                    <a:pt x="5239397" y="2098233"/>
                  </a:lnTo>
                  <a:lnTo>
                    <a:pt x="5248790" y="2143763"/>
                  </a:lnTo>
                  <a:lnTo>
                    <a:pt x="5257403" y="2189572"/>
                  </a:lnTo>
                  <a:lnTo>
                    <a:pt x="5265230" y="2235653"/>
                  </a:lnTo>
                  <a:lnTo>
                    <a:pt x="5272264" y="2281999"/>
                  </a:lnTo>
                  <a:lnTo>
                    <a:pt x="5278497" y="2328602"/>
                  </a:lnTo>
                  <a:lnTo>
                    <a:pt x="5283922" y="2375456"/>
                  </a:lnTo>
                  <a:lnTo>
                    <a:pt x="5288533" y="2422552"/>
                  </a:lnTo>
                  <a:lnTo>
                    <a:pt x="5292321" y="2469885"/>
                  </a:lnTo>
                  <a:lnTo>
                    <a:pt x="5295280" y="2517445"/>
                  </a:lnTo>
                  <a:lnTo>
                    <a:pt x="5297403" y="2565228"/>
                  </a:lnTo>
                  <a:lnTo>
                    <a:pt x="5298682" y="2613224"/>
                  </a:lnTo>
                  <a:lnTo>
                    <a:pt x="5299109" y="2661427"/>
                  </a:lnTo>
                  <a:lnTo>
                    <a:pt x="5298682" y="2709631"/>
                  </a:lnTo>
                  <a:lnTo>
                    <a:pt x="5297403" y="2757627"/>
                  </a:lnTo>
                  <a:lnTo>
                    <a:pt x="5295280" y="2805410"/>
                  </a:lnTo>
                  <a:lnTo>
                    <a:pt x="5292321" y="2852970"/>
                  </a:lnTo>
                  <a:lnTo>
                    <a:pt x="5288533" y="2900303"/>
                  </a:lnTo>
                  <a:lnTo>
                    <a:pt x="5283922" y="2947399"/>
                  </a:lnTo>
                  <a:lnTo>
                    <a:pt x="5278497" y="2994253"/>
                  </a:lnTo>
                  <a:lnTo>
                    <a:pt x="5272264" y="3040856"/>
                  </a:lnTo>
                  <a:lnTo>
                    <a:pt x="5265230" y="3087202"/>
                  </a:lnTo>
                  <a:lnTo>
                    <a:pt x="5257403" y="3133283"/>
                  </a:lnTo>
                  <a:lnTo>
                    <a:pt x="5248790" y="3179092"/>
                  </a:lnTo>
                  <a:lnTo>
                    <a:pt x="5239397" y="3224622"/>
                  </a:lnTo>
                  <a:lnTo>
                    <a:pt x="5229233" y="3269866"/>
                  </a:lnTo>
                  <a:lnTo>
                    <a:pt x="5218304" y="3314815"/>
                  </a:lnTo>
                  <a:lnTo>
                    <a:pt x="5206618" y="3359465"/>
                  </a:lnTo>
                  <a:lnTo>
                    <a:pt x="5194182" y="3403806"/>
                  </a:lnTo>
                  <a:lnTo>
                    <a:pt x="5181003" y="3447831"/>
                  </a:lnTo>
                  <a:lnTo>
                    <a:pt x="5167088" y="3491535"/>
                  </a:lnTo>
                  <a:lnTo>
                    <a:pt x="5152444" y="3534908"/>
                  </a:lnTo>
                  <a:lnTo>
                    <a:pt x="5137079" y="3577945"/>
                  </a:lnTo>
                  <a:lnTo>
                    <a:pt x="5120999" y="3620637"/>
                  </a:lnTo>
                  <a:lnTo>
                    <a:pt x="5104213" y="3662978"/>
                  </a:lnTo>
                  <a:lnTo>
                    <a:pt x="5086726" y="3704960"/>
                  </a:lnTo>
                  <a:lnTo>
                    <a:pt x="5068547" y="3746577"/>
                  </a:lnTo>
                  <a:lnTo>
                    <a:pt x="5049683" y="3787820"/>
                  </a:lnTo>
                  <a:lnTo>
                    <a:pt x="5030140" y="3828683"/>
                  </a:lnTo>
                  <a:lnTo>
                    <a:pt x="5009926" y="3869158"/>
                  </a:lnTo>
                  <a:lnTo>
                    <a:pt x="4989048" y="3909239"/>
                  </a:lnTo>
                  <a:lnTo>
                    <a:pt x="4967514" y="3948918"/>
                  </a:lnTo>
                  <a:lnTo>
                    <a:pt x="4945330" y="3988187"/>
                  </a:lnTo>
                  <a:lnTo>
                    <a:pt x="4922504" y="4027040"/>
                  </a:lnTo>
                  <a:lnTo>
                    <a:pt x="4899042" y="4065470"/>
                  </a:lnTo>
                  <a:lnTo>
                    <a:pt x="4874953" y="4103468"/>
                  </a:lnTo>
                  <a:lnTo>
                    <a:pt x="4850243" y="4141029"/>
                  </a:lnTo>
                  <a:lnTo>
                    <a:pt x="4824919" y="4178144"/>
                  </a:lnTo>
                  <a:lnTo>
                    <a:pt x="4798990" y="4214806"/>
                  </a:lnTo>
                  <a:lnTo>
                    <a:pt x="4772460" y="4251009"/>
                  </a:lnTo>
                  <a:lnTo>
                    <a:pt x="4745339" y="4286744"/>
                  </a:lnTo>
                  <a:lnTo>
                    <a:pt x="4717634" y="4322006"/>
                  </a:lnTo>
                  <a:lnTo>
                    <a:pt x="4689350" y="4356785"/>
                  </a:lnTo>
                  <a:lnTo>
                    <a:pt x="4660497" y="4391077"/>
                  </a:lnTo>
                  <a:lnTo>
                    <a:pt x="4631080" y="4424872"/>
                  </a:lnTo>
                  <a:lnTo>
                    <a:pt x="4601107" y="4458164"/>
                  </a:lnTo>
                  <a:lnTo>
                    <a:pt x="4570585" y="4490946"/>
                  </a:lnTo>
                  <a:lnTo>
                    <a:pt x="4539522" y="4523210"/>
                  </a:lnTo>
                  <a:lnTo>
                    <a:pt x="4507924" y="4554949"/>
                  </a:lnTo>
                  <a:lnTo>
                    <a:pt x="4475799" y="4586156"/>
                  </a:lnTo>
                  <a:lnTo>
                    <a:pt x="4443154" y="4616824"/>
                  </a:lnTo>
                  <a:lnTo>
                    <a:pt x="4409997" y="4646946"/>
                  </a:lnTo>
                  <a:lnTo>
                    <a:pt x="4376333" y="4676513"/>
                  </a:lnTo>
                  <a:lnTo>
                    <a:pt x="4342171" y="4705520"/>
                  </a:lnTo>
                  <a:lnTo>
                    <a:pt x="4307518" y="4733959"/>
                  </a:lnTo>
                  <a:lnTo>
                    <a:pt x="4272381" y="4761822"/>
                  </a:lnTo>
                  <a:lnTo>
                    <a:pt x="4236767" y="4789102"/>
                  </a:lnTo>
                  <a:lnTo>
                    <a:pt x="4200683" y="4815793"/>
                  </a:lnTo>
                  <a:lnTo>
                    <a:pt x="4164137" y="4841886"/>
                  </a:lnTo>
                  <a:lnTo>
                    <a:pt x="4127136" y="4867376"/>
                  </a:lnTo>
                  <a:lnTo>
                    <a:pt x="4089686" y="4892253"/>
                  </a:lnTo>
                  <a:lnTo>
                    <a:pt x="4051796" y="4916512"/>
                  </a:lnTo>
                  <a:lnTo>
                    <a:pt x="4013472" y="4940145"/>
                  </a:lnTo>
                  <a:lnTo>
                    <a:pt x="3974721" y="4963145"/>
                  </a:lnTo>
                  <a:lnTo>
                    <a:pt x="3935551" y="4985504"/>
                  </a:lnTo>
                  <a:lnTo>
                    <a:pt x="3895969" y="5007216"/>
                  </a:lnTo>
                  <a:lnTo>
                    <a:pt x="3855982" y="5028273"/>
                  </a:lnTo>
                  <a:lnTo>
                    <a:pt x="3815597" y="5048667"/>
                  </a:lnTo>
                  <a:lnTo>
                    <a:pt x="3774822" y="5068393"/>
                  </a:lnTo>
                  <a:lnTo>
                    <a:pt x="3733663" y="5087442"/>
                  </a:lnTo>
                  <a:lnTo>
                    <a:pt x="3692129" y="5105807"/>
                  </a:lnTo>
                  <a:lnTo>
                    <a:pt x="3650225" y="5123480"/>
                  </a:lnTo>
                  <a:lnTo>
                    <a:pt x="3607959" y="5140456"/>
                  </a:lnTo>
                  <a:lnTo>
                    <a:pt x="3565339" y="5156726"/>
                  </a:lnTo>
                  <a:lnTo>
                    <a:pt x="3522372" y="5172284"/>
                  </a:lnTo>
                  <a:lnTo>
                    <a:pt x="3479064" y="5187122"/>
                  </a:lnTo>
                  <a:lnTo>
                    <a:pt x="3435423" y="5201232"/>
                  </a:lnTo>
                  <a:lnTo>
                    <a:pt x="3391457" y="5214608"/>
                  </a:lnTo>
                  <a:lnTo>
                    <a:pt x="3347172" y="5227243"/>
                  </a:lnTo>
                  <a:lnTo>
                    <a:pt x="3302575" y="5239128"/>
                  </a:lnTo>
                  <a:lnTo>
                    <a:pt x="3257675" y="5250258"/>
                  </a:lnTo>
                  <a:lnTo>
                    <a:pt x="3212477" y="5260624"/>
                  </a:lnTo>
                  <a:lnTo>
                    <a:pt x="3166989" y="5270220"/>
                  </a:lnTo>
                  <a:lnTo>
                    <a:pt x="3121219" y="5279038"/>
                  </a:lnTo>
                  <a:lnTo>
                    <a:pt x="3075173" y="5287072"/>
                  </a:lnTo>
                  <a:lnTo>
                    <a:pt x="3028860" y="5294313"/>
                  </a:lnTo>
                  <a:lnTo>
                    <a:pt x="2982285" y="5300754"/>
                  </a:lnTo>
                  <a:lnTo>
                    <a:pt x="2935456" y="5306389"/>
                  </a:lnTo>
                  <a:lnTo>
                    <a:pt x="2888380" y="5311210"/>
                  </a:lnTo>
                  <a:lnTo>
                    <a:pt x="2841065" y="5315210"/>
                  </a:lnTo>
                  <a:lnTo>
                    <a:pt x="2793518" y="5318382"/>
                  </a:lnTo>
                  <a:lnTo>
                    <a:pt x="2745746" y="5320718"/>
                  </a:lnTo>
                  <a:lnTo>
                    <a:pt x="2697755" y="5322212"/>
                  </a:lnTo>
                  <a:lnTo>
                    <a:pt x="2649554" y="5322855"/>
                  </a:lnTo>
                  <a:close/>
                </a:path>
              </a:pathLst>
            </a:custGeom>
            <a:solidFill>
              <a:srgbClr val="FFA3D4">
                <a:alpha val="5333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873" y="3374567"/>
              <a:ext cx="4937459" cy="49276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51446" y="2959241"/>
            <a:ext cx="7235825" cy="3567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00100" algn="ctr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Arial MT"/>
                <a:cs typeface="Arial MT"/>
              </a:rPr>
              <a:t>Contenidos</a:t>
            </a:r>
            <a:endParaRPr sz="3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350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El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cliente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como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centro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del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modelo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negocio.</a:t>
            </a:r>
            <a:endParaRPr sz="250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2430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Desarrollo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de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ecosistemas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como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factor</a:t>
            </a:r>
            <a:r>
              <a:rPr sz="2500" spc="-3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clave.</a:t>
            </a:r>
            <a:endParaRPr sz="2500">
              <a:latin typeface="Arial MT"/>
              <a:cs typeface="Arial MT"/>
            </a:endParaRPr>
          </a:p>
          <a:p>
            <a:pPr marL="234950" marR="5080" indent="-222885">
              <a:lnSpc>
                <a:spcPts val="5430"/>
              </a:lnSpc>
              <a:spcBef>
                <a:spcPts val="384"/>
              </a:spcBef>
              <a:buChar char="•"/>
              <a:tabLst>
                <a:tab pos="234950" algn="l"/>
                <a:tab pos="2625090" algn="l"/>
                <a:tab pos="3393440" algn="l"/>
                <a:tab pos="4213860" algn="l"/>
                <a:tab pos="6022975" algn="l"/>
              </a:tabLst>
            </a:pPr>
            <a:r>
              <a:rPr sz="2500" spc="-10" dirty="0">
                <a:latin typeface="Arial MT"/>
                <a:cs typeface="Arial MT"/>
              </a:rPr>
              <a:t>Sostenibilidad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en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los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diferentes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sectores económicos.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4972" y="2658871"/>
            <a:ext cx="11664950" cy="3951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9055" marR="5080" indent="-2586990">
              <a:lnSpc>
                <a:spcPct val="140000"/>
              </a:lnSpc>
              <a:spcBef>
                <a:spcPts val="100"/>
              </a:spcBef>
            </a:pP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Transformación</a:t>
            </a:r>
            <a:r>
              <a:rPr sz="9200" b="0" spc="-4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200" b="0" spc="-10" dirty="0">
                <a:solidFill>
                  <a:srgbClr val="FFFFFF"/>
                </a:solidFill>
                <a:latin typeface="Arial MT"/>
                <a:cs typeface="Arial MT"/>
              </a:rPr>
              <a:t>Digital </a:t>
            </a: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9200" b="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9200" b="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200" b="0" spc="-10" dirty="0">
                <a:solidFill>
                  <a:srgbClr val="FFFFFF"/>
                </a:solidFill>
                <a:latin typeface="Arial MT"/>
                <a:cs typeface="Arial MT"/>
              </a:rPr>
              <a:t>Pyme.</a:t>
            </a:r>
            <a:endParaRPr sz="9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50925"/>
            </a:xfrm>
            <a:custGeom>
              <a:avLst/>
              <a:gdLst/>
              <a:ahLst/>
              <a:cxnLst/>
              <a:rect l="l" t="t" r="r" b="b"/>
              <a:pathLst>
                <a:path w="18288000" h="1050925">
                  <a:moveTo>
                    <a:pt x="0" y="0"/>
                  </a:moveTo>
                  <a:lnTo>
                    <a:pt x="18287999" y="0"/>
                  </a:lnTo>
                  <a:lnTo>
                    <a:pt x="18287999" y="1050652"/>
                  </a:lnTo>
                  <a:lnTo>
                    <a:pt x="0" y="1050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236709"/>
              <a:ext cx="18288000" cy="1050290"/>
            </a:xfrm>
            <a:custGeom>
              <a:avLst/>
              <a:gdLst/>
              <a:ahLst/>
              <a:cxnLst/>
              <a:rect l="l" t="t" r="r" b="b"/>
              <a:pathLst>
                <a:path w="18288000" h="1050290">
                  <a:moveTo>
                    <a:pt x="0" y="0"/>
                  </a:moveTo>
                  <a:lnTo>
                    <a:pt x="18287999" y="0"/>
                  </a:lnTo>
                  <a:lnTo>
                    <a:pt x="18287999" y="1050289"/>
                  </a:lnTo>
                  <a:lnTo>
                    <a:pt x="0" y="105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515" y="9347061"/>
              <a:ext cx="4416911" cy="9399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2961" y="1741405"/>
            <a:ext cx="9367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320" algn="l"/>
              </a:tabLst>
            </a:pPr>
            <a:r>
              <a:rPr spc="-50" dirty="0">
                <a:solidFill>
                  <a:srgbClr val="F676B8"/>
                </a:solidFill>
              </a:rPr>
              <a:t>-</a:t>
            </a:r>
            <a:r>
              <a:rPr dirty="0">
                <a:solidFill>
                  <a:srgbClr val="F676B8"/>
                </a:solidFill>
              </a:rPr>
              <a:t>	El</a:t>
            </a:r>
            <a:r>
              <a:rPr spc="-35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cliente</a:t>
            </a:r>
            <a:r>
              <a:rPr spc="-25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como</a:t>
            </a:r>
            <a:r>
              <a:rPr spc="-30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centro</a:t>
            </a:r>
            <a:r>
              <a:rPr spc="-30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del</a:t>
            </a:r>
            <a:r>
              <a:rPr spc="-30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modelo</a:t>
            </a:r>
            <a:r>
              <a:rPr spc="-30" dirty="0">
                <a:solidFill>
                  <a:srgbClr val="F676B8"/>
                </a:solidFill>
              </a:rPr>
              <a:t> </a:t>
            </a:r>
            <a:r>
              <a:rPr dirty="0">
                <a:solidFill>
                  <a:srgbClr val="F676B8"/>
                </a:solidFill>
              </a:rPr>
              <a:t>de</a:t>
            </a:r>
            <a:r>
              <a:rPr spc="-30" dirty="0">
                <a:solidFill>
                  <a:srgbClr val="F676B8"/>
                </a:solidFill>
              </a:rPr>
              <a:t> </a:t>
            </a:r>
            <a:r>
              <a:rPr spc="-10" dirty="0">
                <a:solidFill>
                  <a:srgbClr val="F676B8"/>
                </a:solidFill>
              </a:rPr>
              <a:t>negocio.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8353" y="2720829"/>
            <a:ext cx="9758680" cy="587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El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conocimiento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cliente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cada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vez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más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uno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factores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clave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éxito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cualquier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empresa.</a:t>
            </a:r>
            <a:endParaRPr sz="2400">
              <a:latin typeface="Arial MT"/>
              <a:cs typeface="Arial MT"/>
            </a:endParaRPr>
          </a:p>
          <a:p>
            <a:pPr marL="11938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Esto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significa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poner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cliente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centro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estrategia,</a:t>
            </a:r>
            <a:r>
              <a:rPr sz="2400" spc="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diseño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productos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servicios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cómo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quiere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sea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experiencia </a:t>
            </a:r>
            <a:r>
              <a:rPr sz="2400" dirty="0">
                <a:latin typeface="Arial MT"/>
                <a:cs typeface="Arial MT"/>
              </a:rPr>
              <a:t>al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verlos,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comprarlos,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recibirlos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consumirlos.</a:t>
            </a:r>
            <a:endParaRPr sz="2400">
              <a:latin typeface="Arial MT"/>
              <a:cs typeface="Arial MT"/>
            </a:endParaRPr>
          </a:p>
          <a:p>
            <a:pPr marL="119380" marR="2286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Toda</a:t>
            </a:r>
            <a:r>
              <a:rPr sz="2400" spc="2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aspirar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desarrollar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capacidad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conocer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clientes</a:t>
            </a:r>
            <a:r>
              <a:rPr sz="2400" spc="5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mejor</a:t>
            </a:r>
            <a:r>
              <a:rPr sz="2400" spc="5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sus</a:t>
            </a:r>
            <a:r>
              <a:rPr sz="2400" spc="5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competidores.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empezar,</a:t>
            </a:r>
            <a:r>
              <a:rPr sz="2400" spc="5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hay</a:t>
            </a:r>
            <a:r>
              <a:rPr sz="2400" spc="59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que </a:t>
            </a:r>
            <a:r>
              <a:rPr sz="2400" dirty="0">
                <a:latin typeface="Arial MT"/>
                <a:cs typeface="Arial MT"/>
              </a:rPr>
              <a:t>centrarse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pocas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preguntas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verdad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importantes: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 MT"/>
              <a:cs typeface="Arial MT"/>
            </a:endParaRPr>
          </a:p>
          <a:p>
            <a:pPr marL="119380" indent="-114300">
              <a:lnSpc>
                <a:spcPct val="100000"/>
              </a:lnSpc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¿Qué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necesidad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problema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estamos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resolviendo?</a:t>
            </a:r>
            <a:endParaRPr sz="2400">
              <a:latin typeface="Calibri"/>
              <a:cs typeface="Calibri"/>
            </a:endParaRPr>
          </a:p>
          <a:p>
            <a:pPr marL="119380" marR="37465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478280" algn="l"/>
                <a:tab pos="1802764" algn="l"/>
                <a:tab pos="2684145" algn="l"/>
                <a:tab pos="3313429" algn="l"/>
                <a:tab pos="3853179" algn="l"/>
                <a:tab pos="5000625" algn="l"/>
                <a:tab pos="5661025" algn="l"/>
                <a:tab pos="6529070" algn="l"/>
                <a:tab pos="8053705" algn="l"/>
                <a:tab pos="8384540" algn="l"/>
                <a:tab pos="9276715" algn="l"/>
              </a:tabLst>
            </a:pPr>
            <a:r>
              <a:rPr sz="2400" b="1" spc="-10" dirty="0">
                <a:latin typeface="Calibri"/>
                <a:cs typeface="Calibri"/>
              </a:rPr>
              <a:t>¿Quiénes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0" dirty="0">
                <a:latin typeface="Calibri"/>
                <a:cs typeface="Calibri"/>
              </a:rPr>
              <a:t>cómo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son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los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clientes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que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están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dispuestos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pagar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por </a:t>
            </a:r>
            <a:r>
              <a:rPr sz="2400" b="1" spc="-10" dirty="0">
                <a:latin typeface="Calibri"/>
                <a:cs typeface="Calibri"/>
              </a:rPr>
              <a:t>satisfacer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necesidad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resolver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problema?</a:t>
            </a:r>
            <a:endParaRPr sz="2400">
              <a:latin typeface="Calibri"/>
              <a:cs typeface="Calibri"/>
            </a:endParaRPr>
          </a:p>
          <a:p>
            <a:pPr marL="119380" marR="29209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133475" algn="l"/>
                <a:tab pos="2527935" algn="l"/>
                <a:tab pos="3524250" algn="l"/>
                <a:tab pos="3804920" algn="l"/>
                <a:tab pos="4777740" algn="l"/>
                <a:tab pos="5394325" algn="l"/>
                <a:tab pos="6683375" algn="l"/>
                <a:tab pos="6984365" algn="l"/>
                <a:tab pos="8090534" algn="l"/>
                <a:tab pos="9288780" algn="l"/>
                <a:tab pos="9570085" algn="l"/>
              </a:tabLst>
            </a:pPr>
            <a:r>
              <a:rPr sz="2400" b="1" spc="-10" dirty="0">
                <a:latin typeface="Calibri"/>
                <a:cs typeface="Calibri"/>
              </a:rPr>
              <a:t>¿Cómo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identifica,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escoge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decide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qué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producto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servicio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comprar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quién?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400" y="3096064"/>
            <a:ext cx="3701352" cy="4927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8823" y="3267235"/>
            <a:ext cx="4246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¿Quién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cómo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Cliente?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5011" y="4743890"/>
            <a:ext cx="6260465" cy="255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¿Cómo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comporta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nuestro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cliente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en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el </a:t>
            </a:r>
            <a:r>
              <a:rPr sz="2800" b="1" dirty="0">
                <a:latin typeface="Calibri"/>
                <a:cs typeface="Calibri"/>
              </a:rPr>
              <a:t>proceso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decisión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compra?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40"/>
              </a:spcBef>
            </a:pPr>
            <a:endParaRPr sz="2800">
              <a:latin typeface="Calibri"/>
              <a:cs typeface="Calibri"/>
            </a:endParaRPr>
          </a:p>
          <a:p>
            <a:pPr marL="90805" marR="5080">
              <a:lnSpc>
                <a:spcPct val="100000"/>
              </a:lnSpc>
            </a:pPr>
            <a:r>
              <a:rPr sz="2800" b="1" dirty="0">
                <a:latin typeface="Calibri"/>
                <a:cs typeface="Calibri"/>
              </a:rPr>
              <a:t>¿Cuál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principal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desafío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la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demanda </a:t>
            </a:r>
            <a:r>
              <a:rPr sz="2800" b="1" dirty="0">
                <a:latin typeface="Calibri"/>
                <a:cs typeface="Calibri"/>
              </a:rPr>
              <a:t>que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pretendemos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abordar?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9754" y="3342983"/>
            <a:ext cx="6682419" cy="37588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1568" y="1729110"/>
            <a:ext cx="135864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Una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vez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vistas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preguntas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cruciales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¿Qué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herramientas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digitalización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puede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utilizar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PYME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responder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estas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preguntas?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6337" y="4180554"/>
            <a:ext cx="707517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El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plataforma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gestión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relaciones</a:t>
            </a:r>
            <a:r>
              <a:rPr sz="2400" b="1" spc="5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con </a:t>
            </a:r>
            <a:r>
              <a:rPr sz="2400" b="1" dirty="0">
                <a:latin typeface="Calibri"/>
                <a:cs typeface="Calibri"/>
              </a:rPr>
              <a:t>clientes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(CRM)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permita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recopilar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información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sobre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cada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interacción,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solo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propósito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identificar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quién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cliente,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sino</a:t>
            </a:r>
            <a:r>
              <a:rPr sz="2400" spc="1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también</a:t>
            </a:r>
            <a:r>
              <a:rPr sz="2400" spc="12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brindarle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experiencia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acorde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expectativas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</a:t>
            </a:r>
            <a:r>
              <a:rPr sz="2400" dirty="0">
                <a:latin typeface="Calibri"/>
                <a:cs typeface="Calibri"/>
              </a:rPr>
              <a:t>relación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marca.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CRM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compuesto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tres </a:t>
            </a:r>
            <a:r>
              <a:rPr sz="2400" dirty="0">
                <a:latin typeface="Calibri"/>
                <a:cs typeface="Calibri"/>
              </a:rPr>
              <a:t>elementos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fundamentales: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ventas,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atención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cliente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y </a:t>
            </a:r>
            <a:r>
              <a:rPr sz="2400" spc="-10" dirty="0">
                <a:latin typeface="Calibri"/>
                <a:cs typeface="Calibri"/>
              </a:rPr>
              <a:t>marketing.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167" y="3781198"/>
            <a:ext cx="6726319" cy="35020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6012" y="2494457"/>
            <a:ext cx="793242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 algn="just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Diseñar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estrategia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para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complementar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ese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conocimiento </a:t>
            </a:r>
            <a:r>
              <a:rPr sz="2400" b="1" dirty="0">
                <a:latin typeface="Calibri"/>
                <a:cs typeface="Calibri"/>
              </a:rPr>
              <a:t>del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cliente</a:t>
            </a:r>
            <a:r>
              <a:rPr sz="2400" b="1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externos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técnicas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análisis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más </a:t>
            </a:r>
            <a:r>
              <a:rPr sz="2400" dirty="0">
                <a:latin typeface="Calibri"/>
                <a:cs typeface="Calibri"/>
              </a:rPr>
              <a:t>sofisticadas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permitan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diferenciación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mundo </a:t>
            </a:r>
            <a:r>
              <a:rPr sz="2400" dirty="0">
                <a:latin typeface="Calibri"/>
                <a:cs typeface="Calibri"/>
              </a:rPr>
              <a:t>hipercompetitivo.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necesario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plataforma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permita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combinación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datos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aplicación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técnicas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sofisticadas,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como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podría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plataforma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cual,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conoceremos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profundidad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otro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este </a:t>
            </a:r>
            <a:r>
              <a:rPr sz="2400" dirty="0">
                <a:latin typeface="Calibri"/>
                <a:cs typeface="Calibri"/>
              </a:rPr>
              <a:t>mismo</a:t>
            </a:r>
            <a:r>
              <a:rPr sz="2400" spc="3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curso.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Esto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permitirá,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ampliar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mercados,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tanto</a:t>
            </a:r>
            <a:r>
              <a:rPr sz="2400" spc="3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2722" y="5420536"/>
            <a:ext cx="600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1614805" algn="l"/>
                <a:tab pos="2573655" algn="l"/>
                <a:tab pos="3709670" algn="l"/>
                <a:tab pos="4671695" algn="l"/>
              </a:tabLst>
            </a:pPr>
            <a:r>
              <a:rPr sz="2400" spc="-10" dirty="0">
                <a:latin typeface="Calibri"/>
                <a:cs typeface="Calibri"/>
              </a:rPr>
              <a:t>través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venta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on-</a:t>
            </a:r>
            <a:r>
              <a:rPr sz="2400" spc="-20" dirty="0">
                <a:latin typeface="Calibri"/>
                <a:cs typeface="Calibri"/>
              </a:rPr>
              <a:t>line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como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ampliando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2722" y="5420536"/>
            <a:ext cx="7822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45860">
              <a:lnSpc>
                <a:spcPct val="100000"/>
              </a:lnSpc>
              <a:spcBef>
                <a:spcPts val="100"/>
              </a:spcBef>
              <a:tabLst>
                <a:tab pos="2061845" algn="l"/>
                <a:tab pos="3105785" algn="l"/>
                <a:tab pos="4307840" algn="l"/>
                <a:tab pos="4785360" algn="l"/>
                <a:tab pos="5795010" algn="l"/>
                <a:tab pos="6202045" algn="l"/>
                <a:tab pos="6809105" algn="l"/>
                <a:tab pos="6862445" algn="l"/>
                <a:tab pos="7494270" algn="l"/>
              </a:tabLst>
            </a:pPr>
            <a:r>
              <a:rPr sz="2400" spc="-25" dirty="0">
                <a:latin typeface="Calibri"/>
                <a:cs typeface="Calibri"/>
              </a:rPr>
              <a:t>su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red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distribuidores;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puede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ampliar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oferta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sus</a:t>
            </a:r>
            <a:r>
              <a:rPr sz="2400" dirty="0">
                <a:latin typeface="Calibri"/>
                <a:cs typeface="Calibri"/>
              </a:rPr>
              <a:t>		</a:t>
            </a:r>
            <a:r>
              <a:rPr sz="2400" spc="-20" dirty="0">
                <a:latin typeface="Calibri"/>
                <a:cs typeface="Calibri"/>
              </a:rPr>
              <a:t>clientes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2722" y="6152056"/>
            <a:ext cx="78301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incorporando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portafolio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productos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terceros,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puede </a:t>
            </a:r>
            <a:r>
              <a:rPr sz="2400" dirty="0">
                <a:latin typeface="Calibri"/>
                <a:cs typeface="Calibri"/>
              </a:rPr>
              <a:t>vender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(B2B,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B2B2X)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aprovechando</a:t>
            </a:r>
            <a:r>
              <a:rPr sz="2400" spc="21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 </a:t>
            </a:r>
            <a:r>
              <a:rPr sz="2400" dirty="0">
                <a:latin typeface="Calibri"/>
                <a:cs typeface="Calibri"/>
              </a:rPr>
              <a:t>excelencia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capacidades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diseño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desarrollo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productos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y/o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fabricación.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3890" y="3125902"/>
            <a:ext cx="5910411" cy="42049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3229" y="1452726"/>
            <a:ext cx="7799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-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676B8"/>
                </a:solidFill>
                <a:latin typeface="Calibri"/>
                <a:cs typeface="Calibri"/>
              </a:rPr>
              <a:t>Desarrollo</a:t>
            </a:r>
            <a:r>
              <a:rPr sz="3200" b="1" spc="-80" dirty="0">
                <a:solidFill>
                  <a:srgbClr val="F676B8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676B8"/>
                </a:solidFill>
                <a:latin typeface="Calibri"/>
                <a:cs typeface="Calibri"/>
              </a:rPr>
              <a:t>de</a:t>
            </a:r>
            <a:r>
              <a:rPr sz="3200" b="1" spc="-80" dirty="0">
                <a:solidFill>
                  <a:srgbClr val="F676B8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676B8"/>
                </a:solidFill>
                <a:latin typeface="Calibri"/>
                <a:cs typeface="Calibri"/>
              </a:rPr>
              <a:t>ecosistemas</a:t>
            </a:r>
            <a:r>
              <a:rPr sz="3200" b="1" spc="-75" dirty="0">
                <a:solidFill>
                  <a:srgbClr val="F676B8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676B8"/>
                </a:solidFill>
                <a:latin typeface="Calibri"/>
                <a:cs typeface="Calibri"/>
              </a:rPr>
              <a:t>como</a:t>
            </a:r>
            <a:r>
              <a:rPr sz="3200" b="1" spc="-80" dirty="0">
                <a:solidFill>
                  <a:srgbClr val="F676B8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676B8"/>
                </a:solidFill>
                <a:latin typeface="Calibri"/>
                <a:cs typeface="Calibri"/>
              </a:rPr>
              <a:t>factor</a:t>
            </a:r>
            <a:r>
              <a:rPr sz="3200" b="1" spc="-80" dirty="0">
                <a:solidFill>
                  <a:srgbClr val="F676B8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676B8"/>
                </a:solidFill>
                <a:latin typeface="Calibri"/>
                <a:cs typeface="Calibri"/>
              </a:rPr>
              <a:t>clave.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3229" y="2512986"/>
            <a:ext cx="8066405" cy="572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Se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trata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conjunto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empresas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que,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</a:t>
            </a:r>
            <a:r>
              <a:rPr sz="2400" b="1" spc="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combinar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sus </a:t>
            </a:r>
            <a:r>
              <a:rPr sz="2400" b="1" dirty="0">
                <a:latin typeface="Calibri"/>
                <a:cs typeface="Calibri"/>
              </a:rPr>
              <a:t>productos</a:t>
            </a:r>
            <a:r>
              <a:rPr sz="2400" b="1" spc="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servicios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complementarios,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establecen</a:t>
            </a:r>
            <a:r>
              <a:rPr sz="2400" b="1" spc="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conexiones </a:t>
            </a:r>
            <a:r>
              <a:rPr sz="2400" b="1" dirty="0">
                <a:latin typeface="Calibri"/>
                <a:cs typeface="Calibri"/>
              </a:rPr>
              <a:t>entre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sí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para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ofrecer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propuesta</a:t>
            </a:r>
            <a:r>
              <a:rPr sz="2400" b="1" spc="5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valor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superior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0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un </a:t>
            </a:r>
            <a:r>
              <a:rPr sz="2400" b="1" dirty="0">
                <a:latin typeface="Calibri"/>
                <a:cs typeface="Calibri"/>
              </a:rPr>
              <a:t>grupo</a:t>
            </a:r>
            <a:r>
              <a:rPr sz="2400" b="1" spc="8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8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clientes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entorno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colaborativo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permite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dirty="0">
                <a:latin typeface="Calibri"/>
                <a:cs typeface="Calibri"/>
              </a:rPr>
              <a:t>organizaciones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alcanzar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objetivos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podrían</a:t>
            </a:r>
            <a:r>
              <a:rPr sz="2400" spc="2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lograr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sí </a:t>
            </a:r>
            <a:r>
              <a:rPr sz="2400" dirty="0">
                <a:latin typeface="Calibri"/>
                <a:cs typeface="Calibri"/>
              </a:rPr>
              <a:t>solas.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ayuda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elementos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innovación</a:t>
            </a:r>
            <a:r>
              <a:rPr sz="2400" spc="3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externos,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dirty="0">
                <a:latin typeface="Calibri"/>
                <a:cs typeface="Calibri"/>
              </a:rPr>
              <a:t>empresas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producir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mejor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productos.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denomina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co-</a:t>
            </a:r>
            <a:r>
              <a:rPr sz="2400" spc="-10" dirty="0">
                <a:latin typeface="Calibri"/>
                <a:cs typeface="Calibri"/>
              </a:rPr>
              <a:t>innovación.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0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Un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ecosistema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digital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es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red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70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productos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65" dirty="0">
                <a:latin typeface="Calibri"/>
                <a:cs typeface="Calibri"/>
              </a:rPr>
              <a:t>  </a:t>
            </a:r>
            <a:r>
              <a:rPr sz="2400" b="1" spc="-10" dirty="0">
                <a:latin typeface="Calibri"/>
                <a:cs typeface="Calibri"/>
              </a:rPr>
              <a:t>servicios </a:t>
            </a:r>
            <a:r>
              <a:rPr sz="2400" b="1" dirty="0">
                <a:latin typeface="Calibri"/>
                <a:cs typeface="Calibri"/>
              </a:rPr>
              <a:t>digitales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grupo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tecnologías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información)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trabajan </a:t>
            </a:r>
            <a:r>
              <a:rPr sz="2400" b="1" dirty="0">
                <a:latin typeface="Calibri"/>
                <a:cs typeface="Calibri"/>
              </a:rPr>
              <a:t>juntos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para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completar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una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tarea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objetivo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están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conectados </a:t>
            </a:r>
            <a:r>
              <a:rPr sz="2400" b="1" dirty="0">
                <a:latin typeface="Calibri"/>
                <a:cs typeface="Calibri"/>
              </a:rPr>
              <a:t>entre</a:t>
            </a:r>
            <a:r>
              <a:rPr sz="2400" b="1" spc="1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sí</a:t>
            </a:r>
            <a:r>
              <a:rPr sz="2400" b="1" spc="1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compartiendo</a:t>
            </a:r>
            <a:r>
              <a:rPr sz="2400" b="1" spc="1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datos</a:t>
            </a:r>
            <a:r>
              <a:rPr sz="2400" b="1" spc="1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1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funcionalidades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Ejemplos: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sitio </a:t>
            </a:r>
            <a:r>
              <a:rPr sz="2400" dirty="0">
                <a:latin typeface="Calibri"/>
                <a:cs typeface="Calibri"/>
              </a:rPr>
              <a:t>Web,</a:t>
            </a:r>
            <a:r>
              <a:rPr sz="2400" spc="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ERP,</a:t>
            </a:r>
            <a:r>
              <a:rPr sz="2400" spc="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CRM,</a:t>
            </a:r>
            <a:r>
              <a:rPr sz="2400" spc="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aplicación</a:t>
            </a:r>
            <a:r>
              <a:rPr sz="2400" spc="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móvil,</a:t>
            </a:r>
            <a:r>
              <a:rPr sz="2400" spc="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correo</a:t>
            </a:r>
            <a:r>
              <a:rPr sz="2400" spc="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electrónico,</a:t>
            </a:r>
            <a:r>
              <a:rPr sz="2400" spc="7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redes </a:t>
            </a:r>
            <a:r>
              <a:rPr sz="2400" dirty="0">
                <a:latin typeface="Calibri"/>
                <a:cs typeface="Calibri"/>
              </a:rPr>
              <a:t>sociales,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entre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otras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tecnologías.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400" y="2336662"/>
            <a:ext cx="9753598" cy="6496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98144" y="2092561"/>
            <a:ext cx="9073515" cy="6243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14935">
              <a:lnSpc>
                <a:spcPct val="100000"/>
              </a:lnSpc>
              <a:spcBef>
                <a:spcPts val="100"/>
              </a:spcBef>
              <a:buSzPct val="95833"/>
              <a:buFont typeface="Arial"/>
              <a:buChar char="•"/>
              <a:tabLst>
                <a:tab pos="119380" algn="l"/>
                <a:tab pos="1590040" algn="l"/>
                <a:tab pos="2745105" algn="l"/>
                <a:tab pos="3696970" algn="l"/>
                <a:tab pos="4922520" algn="l"/>
                <a:tab pos="7141845" algn="l"/>
                <a:tab pos="8606790" algn="l"/>
              </a:tabLst>
            </a:pPr>
            <a:r>
              <a:rPr sz="2400" b="1" spc="-10" dirty="0">
                <a:latin typeface="Calibri"/>
                <a:cs typeface="Calibri"/>
              </a:rPr>
              <a:t>Permite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tener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una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mejor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comunicación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interna,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con </a:t>
            </a:r>
            <a:r>
              <a:rPr sz="2400" b="1" spc="-10" dirty="0">
                <a:latin typeface="Calibri"/>
                <a:cs typeface="Calibri"/>
              </a:rPr>
              <a:t>clientes/consumidores/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usuarios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proveedores.</a:t>
            </a:r>
            <a:endParaRPr sz="2400">
              <a:latin typeface="Calibri"/>
              <a:cs typeface="Calibri"/>
            </a:endParaRPr>
          </a:p>
          <a:p>
            <a:pPr marL="119380" indent="-114300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Ayuda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eficiencia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procesos.</a:t>
            </a:r>
            <a:endParaRPr sz="2400">
              <a:latin typeface="Calibri"/>
              <a:cs typeface="Calibri"/>
            </a:endParaRPr>
          </a:p>
          <a:p>
            <a:pPr marL="119380" marR="24130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Permite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mayor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eficacia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ejecución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tareas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sobre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todo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el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tema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marketing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ventas.</a:t>
            </a:r>
            <a:endParaRPr sz="2400">
              <a:latin typeface="Calibri"/>
              <a:cs typeface="Calibri"/>
            </a:endParaRPr>
          </a:p>
          <a:p>
            <a:pPr marL="119380" indent="-114300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Reduce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costos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aumenta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productividad.</a:t>
            </a:r>
            <a:endParaRPr sz="2400">
              <a:latin typeface="Calibri"/>
              <a:cs typeface="Calibri"/>
            </a:endParaRPr>
          </a:p>
          <a:p>
            <a:pPr marL="119380" marR="14604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dirty="0">
                <a:latin typeface="Calibri"/>
                <a:cs typeface="Calibri"/>
              </a:rPr>
              <a:t>Colabora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inteligencia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negocio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 permitir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tener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datos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todas </a:t>
            </a:r>
            <a:r>
              <a:rPr sz="2400" b="1" dirty="0">
                <a:latin typeface="Calibri"/>
                <a:cs typeface="Calibri"/>
              </a:rPr>
              <a:t>las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operaciones.</a:t>
            </a:r>
            <a:endParaRPr sz="2400">
              <a:latin typeface="Calibri"/>
              <a:cs typeface="Calibri"/>
            </a:endParaRPr>
          </a:p>
          <a:p>
            <a:pPr marL="119380" indent="-114300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</a:tabLst>
            </a:pPr>
            <a:r>
              <a:rPr sz="2400" b="1" spc="-10" dirty="0">
                <a:latin typeface="Calibri"/>
                <a:cs typeface="Calibri"/>
              </a:rPr>
              <a:t>Automatizar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tareas,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ahorrando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tiempo.</a:t>
            </a:r>
            <a:endParaRPr sz="2400">
              <a:latin typeface="Calibri"/>
              <a:cs typeface="Calibri"/>
            </a:endParaRPr>
          </a:p>
          <a:p>
            <a:pPr marL="119380" marR="13335" indent="-114935">
              <a:lnSpc>
                <a:spcPct val="100000"/>
              </a:lnSpc>
              <a:spcBef>
                <a:spcPts val="2880"/>
              </a:spcBef>
              <a:buSzPct val="95833"/>
              <a:buFont typeface="Arial"/>
              <a:buChar char="•"/>
              <a:tabLst>
                <a:tab pos="119380" algn="l"/>
                <a:tab pos="1466215" algn="l"/>
                <a:tab pos="1877695" algn="l"/>
                <a:tab pos="3573779" algn="l"/>
                <a:tab pos="4959350" algn="l"/>
                <a:tab pos="6722745" algn="l"/>
                <a:tab pos="7509509" algn="l"/>
                <a:tab pos="8907145" algn="l"/>
              </a:tabLst>
            </a:pPr>
            <a:r>
              <a:rPr sz="2400" b="1" spc="-10" dirty="0">
                <a:latin typeface="Calibri"/>
                <a:cs typeface="Calibri"/>
              </a:rPr>
              <a:t>Generan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y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desarrollan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procesos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comerciales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25" dirty="0">
                <a:latin typeface="Calibri"/>
                <a:cs typeface="Calibri"/>
              </a:rPr>
              <a:t>más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10" dirty="0">
                <a:latin typeface="Calibri"/>
                <a:cs typeface="Calibri"/>
              </a:rPr>
              <a:t>efectivos</a:t>
            </a:r>
            <a:r>
              <a:rPr sz="2400" b="1" dirty="0">
                <a:latin typeface="Calibri"/>
                <a:cs typeface="Calibri"/>
              </a:rPr>
              <a:t>	</a:t>
            </a:r>
            <a:r>
              <a:rPr sz="2400" b="1" spc="-50" dirty="0">
                <a:latin typeface="Calibri"/>
                <a:cs typeface="Calibri"/>
              </a:rPr>
              <a:t>y </a:t>
            </a:r>
            <a:r>
              <a:rPr sz="2400" b="1" spc="-10" dirty="0">
                <a:latin typeface="Calibri"/>
                <a:cs typeface="Calibri"/>
              </a:rPr>
              <a:t>focalizados,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lo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permite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aumentar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satisfacción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del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466" y="1471265"/>
            <a:ext cx="4362449" cy="72675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636" y="2232686"/>
            <a:ext cx="9772650" cy="6515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2325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C1D49B"/>
                </a:solidFill>
                <a:latin typeface="Calibri"/>
                <a:cs typeface="Calibri"/>
              </a:rPr>
              <a:t>Sostenibilidad</a:t>
            </a:r>
            <a:r>
              <a:rPr spc="-80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C1D49B"/>
                </a:solidFill>
                <a:latin typeface="Calibri"/>
                <a:cs typeface="Calibri"/>
              </a:rPr>
              <a:t>en</a:t>
            </a:r>
            <a:r>
              <a:rPr spc="-75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C1D49B"/>
                </a:solidFill>
                <a:latin typeface="Calibri"/>
                <a:cs typeface="Calibri"/>
              </a:rPr>
              <a:t>los</a:t>
            </a:r>
            <a:r>
              <a:rPr spc="-75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C1D49B"/>
                </a:solidFill>
                <a:latin typeface="Calibri"/>
                <a:cs typeface="Calibri"/>
              </a:rPr>
              <a:t>diferentes</a:t>
            </a:r>
            <a:r>
              <a:rPr spc="-75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C1D49B"/>
                </a:solidFill>
                <a:latin typeface="Calibri"/>
                <a:cs typeface="Calibri"/>
              </a:rPr>
              <a:t>sectores</a:t>
            </a:r>
            <a:r>
              <a:rPr spc="-75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C1D49B"/>
                </a:solidFill>
                <a:latin typeface="Calibri"/>
                <a:cs typeface="Calibri"/>
              </a:rPr>
              <a:t>económicos</a:t>
            </a:r>
            <a:r>
              <a:rPr sz="1800" b="0" spc="-10" dirty="0">
                <a:solidFill>
                  <a:srgbClr val="C1D49B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808" y="1903712"/>
            <a:ext cx="13214381" cy="66885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2095500"/>
            <a:ext cx="12191999" cy="609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849" rIns="0" bIns="0" rtlCol="0">
            <a:spAutoFit/>
          </a:bodyPr>
          <a:lstStyle/>
          <a:p>
            <a:pPr marL="5051425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solidFill>
                  <a:srgbClr val="C1D49B"/>
                </a:solidFill>
                <a:latin typeface="Calibri"/>
                <a:cs typeface="Calibri"/>
              </a:rPr>
              <a:t>Criterios</a:t>
            </a:r>
            <a:r>
              <a:rPr sz="4400" spc="-254" dirty="0">
                <a:solidFill>
                  <a:srgbClr val="C1D49B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C1D49B"/>
                </a:solidFill>
                <a:latin typeface="Calibri"/>
                <a:cs typeface="Calibri"/>
              </a:rPr>
              <a:t>ESG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2759" y="1521925"/>
            <a:ext cx="13862480" cy="72431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4276" y="1141627"/>
            <a:ext cx="1249553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¿Quién</a:t>
            </a:r>
            <a:r>
              <a:rPr sz="4800" spc="-45" dirty="0"/>
              <a:t> </a:t>
            </a:r>
            <a:r>
              <a:rPr sz="4800" dirty="0"/>
              <a:t>se</a:t>
            </a:r>
            <a:r>
              <a:rPr sz="4800" spc="-40" dirty="0"/>
              <a:t> </a:t>
            </a:r>
            <a:r>
              <a:rPr sz="4800" dirty="0"/>
              <a:t>ha</a:t>
            </a:r>
            <a:r>
              <a:rPr sz="4800" spc="-45" dirty="0"/>
              <a:t> </a:t>
            </a:r>
            <a:r>
              <a:rPr sz="4800" dirty="0"/>
              <a:t>conectado</a:t>
            </a:r>
            <a:r>
              <a:rPr sz="4800" spc="-40" dirty="0"/>
              <a:t> </a:t>
            </a:r>
            <a:r>
              <a:rPr sz="4800" dirty="0"/>
              <a:t>en</a:t>
            </a:r>
            <a:r>
              <a:rPr sz="4800" spc="-40" dirty="0"/>
              <a:t> </a:t>
            </a:r>
            <a:r>
              <a:rPr sz="4800" dirty="0" err="1"/>
              <a:t>el</a:t>
            </a:r>
            <a:r>
              <a:rPr sz="4800" spc="-45" dirty="0"/>
              <a:t> </a:t>
            </a:r>
            <a:r>
              <a:rPr sz="4800" spc="-25" dirty="0"/>
              <a:t>día</a:t>
            </a:r>
            <a:r>
              <a:rPr lang="es-ES" sz="4800" spc="-25" dirty="0"/>
              <a:t> </a:t>
            </a:r>
            <a:r>
              <a:rPr sz="4800" dirty="0"/>
              <a:t>de</a:t>
            </a:r>
            <a:r>
              <a:rPr sz="4800" spc="-35" dirty="0"/>
              <a:t> </a:t>
            </a:r>
            <a:r>
              <a:rPr sz="4800" dirty="0"/>
              <a:t>hoy</a:t>
            </a:r>
            <a:r>
              <a:rPr sz="4800" spc="-35" dirty="0"/>
              <a:t> </a:t>
            </a:r>
            <a:r>
              <a:rPr sz="4800" dirty="0"/>
              <a:t>a</a:t>
            </a:r>
            <a:r>
              <a:rPr sz="4800" spc="-35" dirty="0"/>
              <a:t> </a:t>
            </a:r>
            <a:r>
              <a:rPr sz="4800" dirty="0"/>
              <a:t>algún</a:t>
            </a:r>
            <a:r>
              <a:rPr sz="4800" spc="-30" dirty="0"/>
              <a:t> </a:t>
            </a:r>
            <a:r>
              <a:rPr sz="4800" dirty="0"/>
              <a:t>dispositivo</a:t>
            </a:r>
            <a:r>
              <a:rPr sz="4800" spc="-35" dirty="0"/>
              <a:t> </a:t>
            </a:r>
            <a:r>
              <a:rPr sz="4800" spc="-10" dirty="0"/>
              <a:t>digital?</a:t>
            </a:r>
            <a:br>
              <a:rPr lang="es-ES" sz="4800" spc="-10" dirty="0"/>
            </a:br>
            <a:br>
              <a:rPr lang="es-ES" sz="4800" spc="-10" dirty="0"/>
            </a:br>
            <a:r>
              <a:rPr lang="es-ES" sz="4800" spc="-10" dirty="0"/>
              <a:t>¿Has comprado alguna vez por internet?</a:t>
            </a:r>
            <a:endParaRPr sz="4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6207" y="4442136"/>
            <a:ext cx="6667499" cy="4667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6889" y="1057471"/>
            <a:ext cx="5670974" cy="829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66700"/>
            <a:ext cx="15080825" cy="92963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675" y="2509060"/>
            <a:ext cx="12134004" cy="63723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4528" y="1323382"/>
            <a:ext cx="3709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C1D49B"/>
                </a:solidFill>
                <a:latin typeface="Calibri"/>
                <a:cs typeface="Calibri"/>
              </a:rPr>
              <a:t>CERTIFICACIONES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1085850"/>
            <a:ext cx="11048999" cy="8286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0214" y="2774279"/>
            <a:ext cx="712978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17780" indent="-29591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libri"/>
                <a:cs typeface="Calibri"/>
              </a:rPr>
              <a:t>Energías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renovables: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energías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renovables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	</a:t>
            </a:r>
            <a:r>
              <a:rPr sz="2400" dirty="0">
                <a:latin typeface="Calibri"/>
                <a:cs typeface="Calibri"/>
              </a:rPr>
              <a:t>auge,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convierte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sector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enorme 	</a:t>
            </a:r>
            <a:r>
              <a:rPr sz="2400" dirty="0">
                <a:latin typeface="Calibri"/>
                <a:cs typeface="Calibri"/>
              </a:rPr>
              <a:t>potencial,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solo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suponen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futuro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del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desarrollo 	</a:t>
            </a:r>
            <a:r>
              <a:rPr sz="2400" dirty="0">
                <a:latin typeface="Calibri"/>
                <a:cs typeface="Calibri"/>
              </a:rPr>
              <a:t>energético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sino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fomentan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1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investigación,</a:t>
            </a:r>
            <a:r>
              <a:rPr sz="2400" spc="16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el 	</a:t>
            </a:r>
            <a:r>
              <a:rPr sz="2400" spc="-10" dirty="0">
                <a:latin typeface="Calibri"/>
                <a:cs typeface="Calibri"/>
              </a:rPr>
              <a:t>desarrollo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tanto,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empleo.</a:t>
            </a:r>
            <a:endParaRPr sz="2400">
              <a:latin typeface="Calibri"/>
              <a:cs typeface="Calibri"/>
            </a:endParaRPr>
          </a:p>
          <a:p>
            <a:pPr marL="307975" marR="5080" indent="-295910" algn="just">
              <a:lnSpc>
                <a:spcPct val="100000"/>
              </a:lnSpc>
              <a:spcBef>
                <a:spcPts val="28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libri"/>
                <a:cs typeface="Calibri"/>
              </a:rPr>
              <a:t>Bienes</a:t>
            </a:r>
            <a:r>
              <a:rPr sz="2400" b="1" spc="445" dirty="0">
                <a:latin typeface="Calibri"/>
                <a:cs typeface="Calibri"/>
              </a:rPr>
              <a:t>   </a:t>
            </a:r>
            <a:r>
              <a:rPr sz="2400" b="1" dirty="0">
                <a:latin typeface="Calibri"/>
                <a:cs typeface="Calibri"/>
              </a:rPr>
              <a:t>y</a:t>
            </a:r>
            <a:r>
              <a:rPr sz="2400" b="1" spc="445" dirty="0">
                <a:latin typeface="Calibri"/>
                <a:cs typeface="Calibri"/>
              </a:rPr>
              <a:t>   </a:t>
            </a:r>
            <a:r>
              <a:rPr sz="2400" b="1" dirty="0">
                <a:latin typeface="Calibri"/>
                <a:cs typeface="Calibri"/>
              </a:rPr>
              <a:t>servicios</a:t>
            </a:r>
            <a:r>
              <a:rPr sz="2400" b="1" spc="450" dirty="0">
                <a:latin typeface="Calibri"/>
                <a:cs typeface="Calibri"/>
              </a:rPr>
              <a:t>   </a:t>
            </a:r>
            <a:r>
              <a:rPr sz="2400" b="1" spc="-10" dirty="0">
                <a:latin typeface="Calibri"/>
                <a:cs typeface="Calibri"/>
              </a:rPr>
              <a:t>ambientales: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445" dirty="0">
                <a:latin typeface="Calibri"/>
                <a:cs typeface="Calibri"/>
              </a:rPr>
              <a:t>   </a:t>
            </a:r>
            <a:r>
              <a:rPr sz="2400" spc="-10" dirty="0">
                <a:latin typeface="Calibri"/>
                <a:cs typeface="Calibri"/>
              </a:rPr>
              <a:t>servicios 	ambientales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aquellas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funciones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ecosistemas 	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pueden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beneficios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bienestar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adicionales 	</a:t>
            </a:r>
            <a:r>
              <a:rPr sz="2400" dirty="0">
                <a:latin typeface="Calibri"/>
                <a:cs typeface="Calibri"/>
              </a:rPr>
              <a:t>para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comunidades.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empleos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en 	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sector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modificado,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solo</a:t>
            </a:r>
            <a:r>
              <a:rPr sz="2400" spc="7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se 	</a:t>
            </a:r>
            <a:r>
              <a:rPr sz="2400" dirty="0">
                <a:latin typeface="Calibri"/>
                <a:cs typeface="Calibri"/>
              </a:rPr>
              <a:t>demandan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expertos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tratamiento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residuos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	</a:t>
            </a:r>
            <a:r>
              <a:rPr sz="2400" dirty="0">
                <a:latin typeface="Calibri"/>
                <a:cs typeface="Calibri"/>
              </a:rPr>
              <a:t>reciclaje,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sino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también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dediquen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	</a:t>
            </a:r>
            <a:r>
              <a:rPr sz="2400" dirty="0">
                <a:latin typeface="Calibri"/>
                <a:cs typeface="Calibri"/>
              </a:rPr>
              <a:t>tareas</a:t>
            </a:r>
            <a:r>
              <a:rPr sz="2400" spc="4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4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desarrollo</a:t>
            </a:r>
            <a:r>
              <a:rPr sz="2400" spc="4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4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investigación,</a:t>
            </a:r>
            <a:r>
              <a:rPr sz="2400" spc="45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así</a:t>
            </a:r>
            <a:r>
              <a:rPr sz="2400" spc="450" dirty="0">
                <a:latin typeface="Calibri"/>
                <a:cs typeface="Calibri"/>
              </a:rPr>
              <a:t>  </a:t>
            </a:r>
            <a:r>
              <a:rPr sz="2400" spc="-20" dirty="0">
                <a:latin typeface="Calibri"/>
                <a:cs typeface="Calibri"/>
              </a:rPr>
              <a:t>como 	</a:t>
            </a:r>
            <a:r>
              <a:rPr sz="2400" dirty="0">
                <a:latin typeface="Calibri"/>
                <a:cs typeface="Calibri"/>
              </a:rPr>
              <a:t>consultoría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auditorías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ambientales.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1957" y="3119533"/>
            <a:ext cx="4902527" cy="49025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91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b="1" dirty="0">
                <a:latin typeface="Calibri"/>
                <a:cs typeface="Calibri"/>
              </a:rPr>
              <a:t>Construcción: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dirty="0"/>
              <a:t>En</a:t>
            </a:r>
            <a:r>
              <a:rPr spc="484" dirty="0"/>
              <a:t> </a:t>
            </a:r>
            <a:r>
              <a:rPr dirty="0"/>
              <a:t>este</a:t>
            </a:r>
            <a:r>
              <a:rPr spc="490" dirty="0"/>
              <a:t> </a:t>
            </a:r>
            <a:r>
              <a:rPr dirty="0"/>
              <a:t>sector</a:t>
            </a:r>
            <a:r>
              <a:rPr spc="490" dirty="0"/>
              <a:t> </a:t>
            </a:r>
            <a:r>
              <a:rPr dirty="0"/>
              <a:t>aparece</a:t>
            </a:r>
            <a:r>
              <a:rPr spc="490" dirty="0"/>
              <a:t> </a:t>
            </a:r>
            <a:r>
              <a:rPr dirty="0"/>
              <a:t>nuevo</a:t>
            </a:r>
            <a:r>
              <a:rPr spc="484" dirty="0"/>
              <a:t> </a:t>
            </a:r>
            <a:r>
              <a:rPr dirty="0"/>
              <a:t>nicho</a:t>
            </a:r>
            <a:r>
              <a:rPr spc="490" dirty="0"/>
              <a:t> </a:t>
            </a:r>
            <a:r>
              <a:rPr spc="-25" dirty="0"/>
              <a:t>de 	</a:t>
            </a:r>
            <a:r>
              <a:rPr dirty="0"/>
              <a:t>empleo</a:t>
            </a:r>
            <a:r>
              <a:rPr spc="405" dirty="0"/>
              <a:t> </a:t>
            </a:r>
            <a:r>
              <a:rPr dirty="0"/>
              <a:t>el</a:t>
            </a:r>
            <a:r>
              <a:rPr spc="409" dirty="0"/>
              <a:t> </a:t>
            </a:r>
            <a:r>
              <a:rPr dirty="0"/>
              <a:t>cual</a:t>
            </a:r>
            <a:r>
              <a:rPr spc="409" dirty="0"/>
              <a:t> </a:t>
            </a:r>
            <a:r>
              <a:rPr dirty="0"/>
              <a:t>ofrece</a:t>
            </a:r>
            <a:r>
              <a:rPr spc="409" dirty="0"/>
              <a:t> </a:t>
            </a:r>
            <a:r>
              <a:rPr dirty="0"/>
              <a:t>una</a:t>
            </a:r>
            <a:r>
              <a:rPr spc="415" dirty="0"/>
              <a:t> </a:t>
            </a:r>
            <a:r>
              <a:rPr dirty="0"/>
              <a:t>oportunidad</a:t>
            </a:r>
            <a:r>
              <a:rPr spc="409" dirty="0"/>
              <a:t> </a:t>
            </a:r>
            <a:r>
              <a:rPr dirty="0"/>
              <a:t>a</a:t>
            </a:r>
            <a:r>
              <a:rPr spc="415" dirty="0"/>
              <a:t> </a:t>
            </a:r>
            <a:r>
              <a:rPr dirty="0"/>
              <a:t>los</a:t>
            </a:r>
            <a:r>
              <a:rPr spc="415" dirty="0"/>
              <a:t> </a:t>
            </a:r>
            <a:r>
              <a:rPr spc="-10" dirty="0"/>
              <a:t>antiguos 	trabajadores</a:t>
            </a:r>
            <a:r>
              <a:rPr spc="-15" dirty="0"/>
              <a:t> </a:t>
            </a:r>
            <a:r>
              <a:rPr dirty="0"/>
              <a:t>de</a:t>
            </a:r>
            <a:r>
              <a:rPr spc="-10" dirty="0"/>
              <a:t> </a:t>
            </a:r>
            <a:r>
              <a:rPr dirty="0"/>
              <a:t>la</a:t>
            </a:r>
            <a:r>
              <a:rPr spc="-10" dirty="0"/>
              <a:t> </a:t>
            </a:r>
            <a:r>
              <a:rPr dirty="0"/>
              <a:t>construcción,</a:t>
            </a:r>
            <a:r>
              <a:rPr spc="-10" dirty="0"/>
              <a:t> </a:t>
            </a:r>
            <a:r>
              <a:rPr dirty="0"/>
              <a:t>uno</a:t>
            </a:r>
            <a:r>
              <a:rPr spc="-15" dirty="0"/>
              <a:t> </a:t>
            </a:r>
            <a:r>
              <a:rPr dirty="0"/>
              <a:t>de</a:t>
            </a:r>
            <a:r>
              <a:rPr spc="-10" dirty="0"/>
              <a:t> </a:t>
            </a:r>
            <a:r>
              <a:rPr dirty="0"/>
              <a:t>los</a:t>
            </a:r>
            <a:r>
              <a:rPr spc="-10" dirty="0"/>
              <a:t> </a:t>
            </a:r>
            <a:r>
              <a:rPr dirty="0"/>
              <a:t>sectores</a:t>
            </a:r>
            <a:r>
              <a:rPr spc="-10" dirty="0"/>
              <a:t> </a:t>
            </a:r>
            <a:r>
              <a:rPr spc="-25" dirty="0"/>
              <a:t>más 	</a:t>
            </a:r>
            <a:r>
              <a:rPr dirty="0"/>
              <a:t>afectados</a:t>
            </a:r>
            <a:r>
              <a:rPr spc="315" dirty="0"/>
              <a:t>  </a:t>
            </a:r>
            <a:r>
              <a:rPr dirty="0"/>
              <a:t>por</a:t>
            </a:r>
            <a:r>
              <a:rPr spc="315" dirty="0"/>
              <a:t>  </a:t>
            </a:r>
            <a:r>
              <a:rPr dirty="0"/>
              <a:t>la</a:t>
            </a:r>
            <a:r>
              <a:rPr spc="315" dirty="0"/>
              <a:t>  </a:t>
            </a:r>
            <a:r>
              <a:rPr dirty="0"/>
              <a:t>crisis,</a:t>
            </a:r>
            <a:r>
              <a:rPr spc="315" dirty="0"/>
              <a:t>  </a:t>
            </a:r>
            <a:r>
              <a:rPr dirty="0"/>
              <a:t>al</a:t>
            </a:r>
            <a:r>
              <a:rPr spc="315" dirty="0"/>
              <a:t>  </a:t>
            </a:r>
            <a:r>
              <a:rPr dirty="0"/>
              <a:t>permitir</a:t>
            </a:r>
            <a:r>
              <a:rPr spc="320" dirty="0"/>
              <a:t>  </a:t>
            </a:r>
            <a:r>
              <a:rPr dirty="0"/>
              <a:t>a</a:t>
            </a:r>
            <a:r>
              <a:rPr spc="315" dirty="0"/>
              <a:t>  </a:t>
            </a:r>
            <a:r>
              <a:rPr dirty="0"/>
              <a:t>empresas</a:t>
            </a:r>
            <a:r>
              <a:rPr spc="315" dirty="0"/>
              <a:t>  </a:t>
            </a:r>
            <a:r>
              <a:rPr spc="-50" dirty="0"/>
              <a:t>y 	</a:t>
            </a:r>
            <a:r>
              <a:rPr dirty="0"/>
              <a:t>profesionales</a:t>
            </a:r>
            <a:r>
              <a:rPr spc="320" dirty="0"/>
              <a:t>  </a:t>
            </a:r>
            <a:r>
              <a:rPr dirty="0"/>
              <a:t>reconvertir</a:t>
            </a:r>
            <a:r>
              <a:rPr spc="325" dirty="0"/>
              <a:t>  </a:t>
            </a:r>
            <a:r>
              <a:rPr dirty="0"/>
              <a:t>su</a:t>
            </a:r>
            <a:r>
              <a:rPr spc="325" dirty="0"/>
              <a:t>  </a:t>
            </a:r>
            <a:r>
              <a:rPr dirty="0"/>
              <a:t>actividad</a:t>
            </a:r>
            <a:r>
              <a:rPr spc="320" dirty="0"/>
              <a:t>  </a:t>
            </a:r>
            <a:r>
              <a:rPr dirty="0"/>
              <a:t>mediante</a:t>
            </a:r>
            <a:r>
              <a:rPr spc="325" dirty="0"/>
              <a:t>  </a:t>
            </a:r>
            <a:r>
              <a:rPr spc="-25" dirty="0"/>
              <a:t>la 	</a:t>
            </a:r>
            <a:r>
              <a:rPr spc="-10" dirty="0"/>
              <a:t>rehabilitación</a:t>
            </a:r>
            <a:r>
              <a:rPr spc="-75" dirty="0"/>
              <a:t> </a:t>
            </a:r>
            <a:r>
              <a:rPr spc="-10" dirty="0"/>
              <a:t>energética.</a:t>
            </a:r>
          </a:p>
          <a:p>
            <a:pPr marL="309880" marR="16510" indent="-297815">
              <a:lnSpc>
                <a:spcPct val="100000"/>
              </a:lnSpc>
              <a:spcBef>
                <a:spcPts val="2880"/>
              </a:spcBef>
              <a:buFont typeface="Arial"/>
              <a:buChar char="•"/>
              <a:tabLst>
                <a:tab pos="309880" algn="l"/>
                <a:tab pos="914400" algn="l"/>
                <a:tab pos="948690" algn="l"/>
                <a:tab pos="1368425" algn="l"/>
                <a:tab pos="2233930" algn="l"/>
                <a:tab pos="2439035" algn="l"/>
                <a:tab pos="2755265" algn="l"/>
                <a:tab pos="2791460" algn="l"/>
                <a:tab pos="3695065" algn="l"/>
                <a:tab pos="3954145" algn="l"/>
                <a:tab pos="3982720" algn="l"/>
                <a:tab pos="4308475" algn="l"/>
                <a:tab pos="4610735" algn="l"/>
                <a:tab pos="4987290" algn="l"/>
                <a:tab pos="5036820" algn="l"/>
                <a:tab pos="5201920" algn="l"/>
                <a:tab pos="5684520" algn="l"/>
                <a:tab pos="6154420" algn="l"/>
                <a:tab pos="6459220" algn="l"/>
                <a:tab pos="6990080" algn="l"/>
                <a:tab pos="7030720" algn="l"/>
              </a:tabLst>
            </a:pPr>
            <a:r>
              <a:rPr b="1" spc="-10" dirty="0">
                <a:latin typeface="Calibri"/>
                <a:cs typeface="Calibri"/>
              </a:rPr>
              <a:t>Sector</a:t>
            </a:r>
            <a:r>
              <a:rPr b="1" dirty="0">
                <a:latin typeface="Calibri"/>
                <a:cs typeface="Calibri"/>
              </a:rPr>
              <a:t>	</a:t>
            </a:r>
            <a:r>
              <a:rPr b="1" spc="-20" dirty="0">
                <a:latin typeface="Calibri"/>
                <a:cs typeface="Calibri"/>
              </a:rPr>
              <a:t>manufacturero: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spc="-25" dirty="0"/>
              <a:t>En</a:t>
            </a:r>
            <a:r>
              <a:rPr dirty="0"/>
              <a:t>			</a:t>
            </a:r>
            <a:r>
              <a:rPr spc="-10" dirty="0"/>
              <a:t>algunos</a:t>
            </a:r>
            <a:r>
              <a:rPr dirty="0"/>
              <a:t>			</a:t>
            </a:r>
            <a:r>
              <a:rPr spc="-10" dirty="0"/>
              <a:t>ámbitos</a:t>
            </a:r>
            <a:r>
              <a:rPr dirty="0"/>
              <a:t>	</a:t>
            </a:r>
            <a:r>
              <a:rPr spc="-25" dirty="0"/>
              <a:t>de</a:t>
            </a:r>
            <a:r>
              <a:rPr dirty="0"/>
              <a:t>		</a:t>
            </a:r>
            <a:r>
              <a:rPr spc="-25" dirty="0"/>
              <a:t>la </a:t>
            </a:r>
            <a:r>
              <a:rPr dirty="0"/>
              <a:t>fabricación,</a:t>
            </a:r>
            <a:r>
              <a:rPr spc="135" dirty="0"/>
              <a:t> </a:t>
            </a:r>
            <a:r>
              <a:rPr dirty="0"/>
              <a:t>en</a:t>
            </a:r>
            <a:r>
              <a:rPr spc="140" dirty="0"/>
              <a:t> </a:t>
            </a:r>
            <a:r>
              <a:rPr dirty="0"/>
              <a:t>particular</a:t>
            </a:r>
            <a:r>
              <a:rPr spc="140" dirty="0"/>
              <a:t> </a:t>
            </a:r>
            <a:r>
              <a:rPr dirty="0"/>
              <a:t>el</a:t>
            </a:r>
            <a:r>
              <a:rPr spc="140" dirty="0"/>
              <a:t> </a:t>
            </a:r>
            <a:r>
              <a:rPr dirty="0"/>
              <a:t>sector</a:t>
            </a:r>
            <a:r>
              <a:rPr spc="135" dirty="0"/>
              <a:t> </a:t>
            </a:r>
            <a:r>
              <a:rPr dirty="0"/>
              <a:t>de</a:t>
            </a:r>
            <a:r>
              <a:rPr spc="140" dirty="0"/>
              <a:t> </a:t>
            </a:r>
            <a:r>
              <a:rPr dirty="0"/>
              <a:t>la</a:t>
            </a:r>
            <a:r>
              <a:rPr spc="140" dirty="0"/>
              <a:t> </a:t>
            </a:r>
            <a:r>
              <a:rPr dirty="0"/>
              <a:t>automoción,</a:t>
            </a:r>
            <a:r>
              <a:rPr spc="140" dirty="0"/>
              <a:t> </a:t>
            </a:r>
            <a:r>
              <a:rPr spc="-25" dirty="0"/>
              <a:t>se </a:t>
            </a:r>
            <a:r>
              <a:rPr spc="-20" dirty="0"/>
              <a:t>está</a:t>
            </a:r>
            <a:r>
              <a:rPr dirty="0"/>
              <a:t>		</a:t>
            </a:r>
            <a:r>
              <a:rPr spc="-10" dirty="0"/>
              <a:t>cambiando</a:t>
            </a:r>
            <a:r>
              <a:rPr dirty="0"/>
              <a:t>	</a:t>
            </a:r>
            <a:r>
              <a:rPr spc="-475" dirty="0"/>
              <a:t> </a:t>
            </a:r>
            <a:r>
              <a:rPr dirty="0"/>
              <a:t>la		</a:t>
            </a:r>
            <a:r>
              <a:rPr spc="-10" dirty="0"/>
              <a:t>producción</a:t>
            </a:r>
            <a:r>
              <a:rPr dirty="0"/>
              <a:t>	</a:t>
            </a:r>
            <a:r>
              <a:rPr spc="-20" dirty="0"/>
              <a:t>para</a:t>
            </a:r>
            <a:r>
              <a:rPr dirty="0"/>
              <a:t>	</a:t>
            </a:r>
            <a:r>
              <a:rPr spc="-10" dirty="0"/>
              <a:t>elaborar</a:t>
            </a:r>
            <a:r>
              <a:rPr dirty="0"/>
              <a:t>	</a:t>
            </a:r>
            <a:r>
              <a:rPr spc="-10" dirty="0"/>
              <a:t>versiones </a:t>
            </a:r>
            <a:r>
              <a:rPr dirty="0"/>
              <a:t>más</a:t>
            </a:r>
            <a:r>
              <a:rPr spc="-10" dirty="0"/>
              <a:t> </a:t>
            </a:r>
            <a:r>
              <a:rPr dirty="0"/>
              <a:t>eficientes</a:t>
            </a:r>
            <a:r>
              <a:rPr spc="-5" dirty="0"/>
              <a:t> </a:t>
            </a:r>
            <a:r>
              <a:rPr dirty="0"/>
              <a:t>de</a:t>
            </a:r>
            <a:r>
              <a:rPr spc="-10" dirty="0"/>
              <a:t> </a:t>
            </a:r>
            <a:r>
              <a:rPr dirty="0"/>
              <a:t>un</a:t>
            </a:r>
            <a:r>
              <a:rPr spc="-5" dirty="0"/>
              <a:t> </a:t>
            </a:r>
            <a:r>
              <a:rPr dirty="0"/>
              <a:t>mismo</a:t>
            </a:r>
            <a:r>
              <a:rPr spc="-5" dirty="0"/>
              <a:t> </a:t>
            </a:r>
            <a:r>
              <a:rPr dirty="0"/>
              <a:t>producto.</a:t>
            </a:r>
            <a:r>
              <a:rPr spc="-10" dirty="0"/>
              <a:t> </a:t>
            </a:r>
            <a:r>
              <a:rPr dirty="0"/>
              <a:t>Esto</a:t>
            </a:r>
            <a:r>
              <a:rPr spc="-5" dirty="0"/>
              <a:t> </a:t>
            </a:r>
            <a:r>
              <a:rPr dirty="0"/>
              <a:t>conlleva</a:t>
            </a:r>
            <a:r>
              <a:rPr spc="-5" dirty="0"/>
              <a:t> </a:t>
            </a:r>
            <a:r>
              <a:rPr spc="-25" dirty="0"/>
              <a:t>que se</a:t>
            </a:r>
            <a:r>
              <a:rPr dirty="0"/>
              <a:t>	</a:t>
            </a:r>
            <a:r>
              <a:rPr spc="-10" dirty="0"/>
              <a:t>necesiten</a:t>
            </a:r>
            <a:r>
              <a:rPr dirty="0"/>
              <a:t>		</a:t>
            </a:r>
            <a:r>
              <a:rPr spc="-10" dirty="0"/>
              <a:t>perfiles</a:t>
            </a:r>
            <a:r>
              <a:rPr dirty="0"/>
              <a:t>	</a:t>
            </a:r>
            <a:r>
              <a:rPr spc="-10" dirty="0"/>
              <a:t>profesionales</a:t>
            </a:r>
            <a:r>
              <a:rPr dirty="0"/>
              <a:t>	</a:t>
            </a:r>
            <a:r>
              <a:rPr spc="-25" dirty="0"/>
              <a:t>con</a:t>
            </a:r>
            <a:r>
              <a:rPr dirty="0"/>
              <a:t>		</a:t>
            </a:r>
            <a:r>
              <a:rPr spc="-495" dirty="0"/>
              <a:t> </a:t>
            </a:r>
            <a:r>
              <a:rPr spc="-10" dirty="0"/>
              <a:t>nuevas competencias</a:t>
            </a:r>
            <a:r>
              <a:rPr dirty="0"/>
              <a:t>	</a:t>
            </a:r>
            <a:r>
              <a:rPr spc="-25" dirty="0"/>
              <a:t>en</a:t>
            </a:r>
            <a:r>
              <a:rPr dirty="0"/>
              <a:t>	</a:t>
            </a:r>
            <a:r>
              <a:rPr spc="-10" dirty="0"/>
              <a:t>relación</a:t>
            </a:r>
            <a:r>
              <a:rPr dirty="0"/>
              <a:t>	</a:t>
            </a:r>
            <a:r>
              <a:rPr spc="-25" dirty="0"/>
              <a:t>con</a:t>
            </a:r>
            <a:r>
              <a:rPr dirty="0"/>
              <a:t>	</a:t>
            </a:r>
            <a:r>
              <a:rPr spc="-25" dirty="0"/>
              <a:t>la</a:t>
            </a:r>
            <a:r>
              <a:rPr dirty="0"/>
              <a:t>		</a:t>
            </a:r>
            <a:r>
              <a:rPr spc="-10" dirty="0"/>
              <a:t>reducción</a:t>
            </a:r>
            <a:r>
              <a:rPr dirty="0"/>
              <a:t>	</a:t>
            </a:r>
            <a:r>
              <a:rPr spc="-470" dirty="0"/>
              <a:t> </a:t>
            </a:r>
            <a:r>
              <a:rPr dirty="0"/>
              <a:t>de	</a:t>
            </a:r>
            <a:r>
              <a:rPr spc="-25" dirty="0"/>
              <a:t>los </a:t>
            </a:r>
            <a:r>
              <a:rPr dirty="0"/>
              <a:t>impactos</a:t>
            </a:r>
            <a:r>
              <a:rPr spc="-60" dirty="0"/>
              <a:t> </a:t>
            </a:r>
            <a:r>
              <a:rPr spc="-10" dirty="0"/>
              <a:t>ambientales.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8291" y="1350402"/>
            <a:ext cx="755269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Los </a:t>
            </a:r>
            <a:r>
              <a:rPr spc="-150" dirty="0">
                <a:solidFill>
                  <a:srgbClr val="C1D49B"/>
                </a:solidFill>
                <a:latin typeface="Verdana"/>
                <a:cs typeface="Verdana"/>
              </a:rPr>
              <a:t>sectores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C1D49B"/>
                </a:solidFill>
                <a:latin typeface="Verdana"/>
                <a:cs typeface="Verdana"/>
              </a:rPr>
              <a:t>más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120" dirty="0">
                <a:solidFill>
                  <a:srgbClr val="C1D49B"/>
                </a:solidFill>
                <a:latin typeface="Verdana"/>
                <a:cs typeface="Verdana"/>
              </a:rPr>
              <a:t>importantes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95" dirty="0">
                <a:solidFill>
                  <a:srgbClr val="C1D49B"/>
                </a:solidFill>
                <a:latin typeface="Verdana"/>
                <a:cs typeface="Verdana"/>
              </a:rPr>
              <a:t>en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25" dirty="0">
                <a:solidFill>
                  <a:srgbClr val="C1D49B"/>
                </a:solidFill>
                <a:latin typeface="Verdana"/>
                <a:cs typeface="Verdana"/>
              </a:rPr>
              <a:t>la </a:t>
            </a:r>
            <a:r>
              <a:rPr spc="-100" dirty="0">
                <a:solidFill>
                  <a:srgbClr val="C1D49B"/>
                </a:solidFill>
                <a:latin typeface="Verdana"/>
                <a:cs typeface="Verdana"/>
              </a:rPr>
              <a:t>economía</a:t>
            </a:r>
            <a:r>
              <a:rPr spc="-14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30" dirty="0">
                <a:solidFill>
                  <a:srgbClr val="C1D49B"/>
                </a:solidFill>
                <a:latin typeface="Verdana"/>
                <a:cs typeface="Verdana"/>
              </a:rPr>
              <a:t>sostenible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4334" y="2609803"/>
            <a:ext cx="3238817" cy="61691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8291" y="1350402"/>
            <a:ext cx="755269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0355" marR="5080" indent="-155829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Los </a:t>
            </a:r>
            <a:r>
              <a:rPr spc="-150" dirty="0">
                <a:solidFill>
                  <a:srgbClr val="C1D49B"/>
                </a:solidFill>
                <a:latin typeface="Verdana"/>
                <a:cs typeface="Verdana"/>
              </a:rPr>
              <a:t>sectores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C1D49B"/>
                </a:solidFill>
                <a:latin typeface="Verdana"/>
                <a:cs typeface="Verdana"/>
              </a:rPr>
              <a:t>más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120" dirty="0">
                <a:solidFill>
                  <a:srgbClr val="C1D49B"/>
                </a:solidFill>
                <a:latin typeface="Verdana"/>
                <a:cs typeface="Verdana"/>
              </a:rPr>
              <a:t>importantes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95" dirty="0">
                <a:solidFill>
                  <a:srgbClr val="C1D49B"/>
                </a:solidFill>
                <a:latin typeface="Verdana"/>
                <a:cs typeface="Verdana"/>
              </a:rPr>
              <a:t>en</a:t>
            </a:r>
            <a:r>
              <a:rPr spc="-16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25" dirty="0">
                <a:solidFill>
                  <a:srgbClr val="C1D49B"/>
                </a:solidFill>
                <a:latin typeface="Verdana"/>
                <a:cs typeface="Verdana"/>
              </a:rPr>
              <a:t>la </a:t>
            </a:r>
            <a:r>
              <a:rPr spc="-100" dirty="0">
                <a:solidFill>
                  <a:srgbClr val="C1D49B"/>
                </a:solidFill>
                <a:latin typeface="Verdana"/>
                <a:cs typeface="Verdana"/>
              </a:rPr>
              <a:t>economía</a:t>
            </a:r>
            <a:r>
              <a:rPr spc="-145" dirty="0">
                <a:solidFill>
                  <a:srgbClr val="C1D49B"/>
                </a:solidFill>
                <a:latin typeface="Verdana"/>
                <a:cs typeface="Verdana"/>
              </a:rPr>
              <a:t> </a:t>
            </a:r>
            <a:r>
              <a:rPr spc="-30" dirty="0">
                <a:solidFill>
                  <a:srgbClr val="C1D49B"/>
                </a:solidFill>
                <a:latin typeface="Verdana"/>
                <a:cs typeface="Verdana"/>
              </a:rPr>
              <a:t>sostenible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5990" y="2888432"/>
            <a:ext cx="7388859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27305" indent="-297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libri"/>
                <a:cs typeface="Calibri"/>
              </a:rPr>
              <a:t>Sector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agrícola: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patrones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producción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agricultura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permiten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sólo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el </a:t>
            </a:r>
            <a:r>
              <a:rPr sz="2400" dirty="0">
                <a:latin typeface="Calibri"/>
                <a:cs typeface="Calibri"/>
              </a:rPr>
              <a:t>impacto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sobre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ambiente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también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afrontar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manera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adecuada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cambio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climático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incluyendo inundaciones,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sequías,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Debido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agricultura sostenible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necesita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cantidad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obra, creará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oportunidades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trabajo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sector.</a:t>
            </a:r>
            <a:endParaRPr sz="2400">
              <a:latin typeface="Calibri"/>
              <a:cs typeface="Calibri"/>
            </a:endParaRPr>
          </a:p>
          <a:p>
            <a:pPr marL="309880" marR="5080" indent="-297815">
              <a:lnSpc>
                <a:spcPct val="100000"/>
              </a:lnSpc>
              <a:spcBef>
                <a:spcPts val="28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b="1" spc="-10" dirty="0">
                <a:latin typeface="Calibri"/>
                <a:cs typeface="Calibri"/>
              </a:rPr>
              <a:t>Turismo: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turismo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sostenible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está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moda;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cada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vez </a:t>
            </a:r>
            <a:r>
              <a:rPr sz="2400" dirty="0">
                <a:latin typeface="Calibri"/>
                <a:cs typeface="Calibri"/>
              </a:rPr>
              <a:t>son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personas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demandan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servicios.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viajes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turismo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cuidan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las </a:t>
            </a:r>
            <a:r>
              <a:rPr sz="2400" spc="-10" dirty="0">
                <a:latin typeface="Calibri"/>
                <a:cs typeface="Calibri"/>
              </a:rPr>
              <a:t>necesidades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económicas,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sociales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estéticas,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respetando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mismo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tiempo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integridad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cultural,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procesos </a:t>
            </a:r>
            <a:r>
              <a:rPr sz="2400" dirty="0">
                <a:latin typeface="Calibri"/>
                <a:cs typeface="Calibri"/>
              </a:rPr>
              <a:t>ecológicos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esenciales,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diversidad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biológica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los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sostienen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vida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7947" y="3430015"/>
            <a:ext cx="6288711" cy="44776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5557" y="2658871"/>
            <a:ext cx="10022205" cy="3951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4795" marR="5080" indent="-2792730">
              <a:lnSpc>
                <a:spcPct val="140000"/>
              </a:lnSpc>
              <a:spcBef>
                <a:spcPts val="100"/>
              </a:spcBef>
            </a:pP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Gestión</a:t>
            </a:r>
            <a:r>
              <a:rPr sz="9200" b="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9200" b="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200" b="0" spc="-10" dirty="0">
                <a:solidFill>
                  <a:srgbClr val="FFFFFF"/>
                </a:solidFill>
                <a:latin typeface="Arial MT"/>
                <a:cs typeface="Arial MT"/>
              </a:rPr>
              <a:t>cambio </a:t>
            </a:r>
            <a:r>
              <a:rPr sz="9200" b="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9200" b="0" spc="-10" dirty="0">
                <a:solidFill>
                  <a:srgbClr val="FFFFFF"/>
                </a:solidFill>
                <a:latin typeface="Arial MT"/>
                <a:cs typeface="Arial MT"/>
              </a:rPr>
              <a:t> cultura</a:t>
            </a:r>
            <a:endParaRPr sz="9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288000" cy="1050925"/>
            </a:xfrm>
            <a:custGeom>
              <a:avLst/>
              <a:gdLst/>
              <a:ahLst/>
              <a:cxnLst/>
              <a:rect l="l" t="t" r="r" b="b"/>
              <a:pathLst>
                <a:path w="18288000" h="1050925">
                  <a:moveTo>
                    <a:pt x="0" y="0"/>
                  </a:moveTo>
                  <a:lnTo>
                    <a:pt x="18287999" y="0"/>
                  </a:lnTo>
                  <a:lnTo>
                    <a:pt x="18287999" y="1050652"/>
                  </a:lnTo>
                  <a:lnTo>
                    <a:pt x="0" y="1050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782" y="0"/>
              <a:ext cx="17259299" cy="10506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9236709"/>
              <a:ext cx="18288000" cy="1050290"/>
            </a:xfrm>
            <a:custGeom>
              <a:avLst/>
              <a:gdLst/>
              <a:ahLst/>
              <a:cxnLst/>
              <a:rect l="l" t="t" r="r" b="b"/>
              <a:pathLst>
                <a:path w="18288000" h="1050290">
                  <a:moveTo>
                    <a:pt x="0" y="0"/>
                  </a:moveTo>
                  <a:lnTo>
                    <a:pt x="18287999" y="0"/>
                  </a:lnTo>
                  <a:lnTo>
                    <a:pt x="18287999" y="1050289"/>
                  </a:lnTo>
                  <a:lnTo>
                    <a:pt x="0" y="105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CFC">
                <a:alpha val="5529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4515" y="9347061"/>
              <a:ext cx="4416911" cy="9399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42760" y="3877931"/>
            <a:ext cx="26377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7215" algn="l"/>
                <a:tab pos="1036319" algn="l"/>
                <a:tab pos="2271395" algn="l"/>
              </a:tabLst>
            </a:pPr>
            <a:r>
              <a:rPr sz="2500" spc="-25" dirty="0">
                <a:latin typeface="Arial MT"/>
                <a:cs typeface="Arial MT"/>
              </a:rPr>
              <a:t>de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la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gestión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de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51446" y="3877931"/>
            <a:ext cx="2235200" cy="10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Char char="•"/>
              <a:tabLst>
                <a:tab pos="235585" algn="l"/>
                <a:tab pos="1304925" algn="l"/>
              </a:tabLst>
            </a:pPr>
            <a:r>
              <a:rPr sz="2500" spc="-10" dirty="0">
                <a:latin typeface="Arial MT"/>
                <a:cs typeface="Arial MT"/>
              </a:rPr>
              <a:t>Visión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Global</a:t>
            </a:r>
            <a:endParaRPr sz="2500">
              <a:latin typeface="Arial MT"/>
              <a:cs typeface="Arial MT"/>
            </a:endParaRPr>
          </a:p>
          <a:p>
            <a:pPr marL="234950">
              <a:lnSpc>
                <a:spcPct val="100000"/>
              </a:lnSpc>
              <a:spcBef>
                <a:spcPts val="2425"/>
              </a:spcBef>
            </a:pPr>
            <a:r>
              <a:rPr sz="2500" spc="-10" dirty="0">
                <a:latin typeface="Arial MT"/>
                <a:cs typeface="Arial MT"/>
              </a:rPr>
              <a:t>personas.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51446" y="5256846"/>
            <a:ext cx="7232015" cy="316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100"/>
              </a:spcBef>
              <a:buChar char="•"/>
              <a:tabLst>
                <a:tab pos="235585" algn="l"/>
              </a:tabLst>
            </a:pPr>
            <a:r>
              <a:rPr sz="2500" dirty="0">
                <a:latin typeface="Arial MT"/>
                <a:cs typeface="Arial MT"/>
              </a:rPr>
              <a:t>Modelos</a:t>
            </a:r>
            <a:r>
              <a:rPr sz="2500" spc="-4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organizativos,</a:t>
            </a:r>
            <a:r>
              <a:rPr sz="2500" spc="-4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comunicación</a:t>
            </a:r>
            <a:r>
              <a:rPr sz="2500" spc="-4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interna.</a:t>
            </a:r>
            <a:endParaRPr sz="2500">
              <a:latin typeface="Arial MT"/>
              <a:cs typeface="Arial MT"/>
            </a:endParaRPr>
          </a:p>
          <a:p>
            <a:pPr marL="234950" marR="5080" indent="-222885">
              <a:lnSpc>
                <a:spcPts val="5430"/>
              </a:lnSpc>
              <a:spcBef>
                <a:spcPts val="580"/>
              </a:spcBef>
              <a:buChar char="•"/>
              <a:tabLst>
                <a:tab pos="234950" algn="l"/>
                <a:tab pos="1497965" algn="l"/>
                <a:tab pos="3869054" algn="l"/>
                <a:tab pos="5203190" algn="l"/>
                <a:tab pos="5867400" algn="l"/>
                <a:tab pos="6972300" algn="l"/>
              </a:tabLst>
            </a:pPr>
            <a:r>
              <a:rPr sz="2500" spc="-10" dirty="0">
                <a:latin typeface="Arial MT"/>
                <a:cs typeface="Arial MT"/>
              </a:rPr>
              <a:t>Cultura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organizacional.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Gestión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del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miedo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al </a:t>
            </a:r>
            <a:r>
              <a:rPr sz="2500" spc="-10" dirty="0">
                <a:latin typeface="Arial MT"/>
                <a:cs typeface="Arial MT"/>
              </a:rPr>
              <a:t>cambio.</a:t>
            </a:r>
            <a:endParaRPr sz="2500">
              <a:latin typeface="Arial MT"/>
              <a:cs typeface="Arial MT"/>
            </a:endParaRPr>
          </a:p>
          <a:p>
            <a:pPr marL="235585" indent="-222885">
              <a:lnSpc>
                <a:spcPct val="100000"/>
              </a:lnSpc>
              <a:spcBef>
                <a:spcPts val="1845"/>
              </a:spcBef>
              <a:buChar char="•"/>
              <a:tabLst>
                <a:tab pos="235585" algn="l"/>
                <a:tab pos="1952625" algn="l"/>
                <a:tab pos="4375785" algn="l"/>
                <a:tab pos="5318125" algn="l"/>
              </a:tabLst>
            </a:pPr>
            <a:r>
              <a:rPr sz="2500" spc="-10" dirty="0">
                <a:latin typeface="Arial MT"/>
                <a:cs typeface="Arial MT"/>
              </a:rPr>
              <a:t>Talento-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identificación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25" dirty="0">
                <a:latin typeface="Arial MT"/>
                <a:cs typeface="Arial MT"/>
              </a:rPr>
              <a:t>de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necesidades,</a:t>
            </a:r>
            <a:endParaRPr sz="2500">
              <a:latin typeface="Arial MT"/>
              <a:cs typeface="Arial MT"/>
            </a:endParaRPr>
          </a:p>
          <a:p>
            <a:pPr marL="234950">
              <a:lnSpc>
                <a:spcPct val="100000"/>
              </a:lnSpc>
              <a:spcBef>
                <a:spcPts val="2430"/>
              </a:spcBef>
            </a:pPr>
            <a:r>
              <a:rPr sz="2500" dirty="0">
                <a:latin typeface="Arial MT"/>
                <a:cs typeface="Arial MT"/>
              </a:rPr>
              <a:t>capacitación.</a:t>
            </a:r>
            <a:r>
              <a:rPr sz="2500" spc="-5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“internal</a:t>
            </a:r>
            <a:r>
              <a:rPr sz="2500" spc="-40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early</a:t>
            </a:r>
            <a:r>
              <a:rPr sz="2500" spc="-3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adopters”.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4420" y="2816962"/>
            <a:ext cx="227457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Arial MT"/>
                <a:cs typeface="Arial MT"/>
              </a:rPr>
              <a:t>Contenidos</a:t>
            </a:r>
            <a:endParaRPr sz="3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500">
              <a:latin typeface="Arial MT"/>
              <a:cs typeface="Arial MT"/>
            </a:endParaRPr>
          </a:p>
          <a:p>
            <a:pPr marL="111125">
              <a:lnSpc>
                <a:spcPct val="100000"/>
              </a:lnSpc>
              <a:tabLst>
                <a:tab pos="481330" algn="l"/>
              </a:tabLst>
            </a:pPr>
            <a:r>
              <a:rPr sz="2500" spc="-50" dirty="0">
                <a:latin typeface="Arial MT"/>
                <a:cs typeface="Arial MT"/>
              </a:rPr>
              <a:t>y</a:t>
            </a:r>
            <a:r>
              <a:rPr sz="2500" dirty="0">
                <a:latin typeface="Arial MT"/>
                <a:cs typeface="Arial MT"/>
              </a:rPr>
              <a:t>	</a:t>
            </a:r>
            <a:r>
              <a:rPr sz="2500" spc="-10" dirty="0">
                <a:latin typeface="Arial MT"/>
                <a:cs typeface="Arial MT"/>
              </a:rPr>
              <a:t>Estratégica</a:t>
            </a:r>
            <a:endParaRPr sz="25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31175" y="1691622"/>
            <a:ext cx="9273540" cy="6803390"/>
            <a:chOff x="2531175" y="1691622"/>
            <a:chExt cx="9273540" cy="6803390"/>
          </a:xfrm>
        </p:grpSpPr>
        <p:sp>
          <p:nvSpPr>
            <p:cNvPr id="7" name="object 7"/>
            <p:cNvSpPr/>
            <p:nvPr/>
          </p:nvSpPr>
          <p:spPr>
            <a:xfrm>
              <a:off x="2543048" y="3172020"/>
              <a:ext cx="5299710" cy="5323205"/>
            </a:xfrm>
            <a:custGeom>
              <a:avLst/>
              <a:gdLst/>
              <a:ahLst/>
              <a:cxnLst/>
              <a:rect l="l" t="t" r="r" b="b"/>
              <a:pathLst>
                <a:path w="5299709" h="5323205">
                  <a:moveTo>
                    <a:pt x="2649554" y="5322855"/>
                  </a:moveTo>
                  <a:lnTo>
                    <a:pt x="2601354" y="5322212"/>
                  </a:lnTo>
                  <a:lnTo>
                    <a:pt x="2553363" y="5320718"/>
                  </a:lnTo>
                  <a:lnTo>
                    <a:pt x="2505591" y="5318382"/>
                  </a:lnTo>
                  <a:lnTo>
                    <a:pt x="2458044" y="5315210"/>
                  </a:lnTo>
                  <a:lnTo>
                    <a:pt x="2410729" y="5311210"/>
                  </a:lnTo>
                  <a:lnTo>
                    <a:pt x="2363653" y="5306389"/>
                  </a:lnTo>
                  <a:lnTo>
                    <a:pt x="2316824" y="5300754"/>
                  </a:lnTo>
                  <a:lnTo>
                    <a:pt x="2270249" y="5294312"/>
                  </a:lnTo>
                  <a:lnTo>
                    <a:pt x="2223935" y="5287071"/>
                  </a:lnTo>
                  <a:lnTo>
                    <a:pt x="2177890" y="5279038"/>
                  </a:lnTo>
                  <a:lnTo>
                    <a:pt x="2132120" y="5270220"/>
                  </a:lnTo>
                  <a:lnTo>
                    <a:pt x="2086632" y="5260624"/>
                  </a:lnTo>
                  <a:lnTo>
                    <a:pt x="2041434" y="5250258"/>
                  </a:lnTo>
                  <a:lnTo>
                    <a:pt x="1996534" y="5239128"/>
                  </a:lnTo>
                  <a:lnTo>
                    <a:pt x="1951937" y="5227242"/>
                  </a:lnTo>
                  <a:lnTo>
                    <a:pt x="1907652" y="5214608"/>
                  </a:lnTo>
                  <a:lnTo>
                    <a:pt x="1863686" y="5201232"/>
                  </a:lnTo>
                  <a:lnTo>
                    <a:pt x="1820045" y="5187121"/>
                  </a:lnTo>
                  <a:lnTo>
                    <a:pt x="1776737" y="5172284"/>
                  </a:lnTo>
                  <a:lnTo>
                    <a:pt x="1733770" y="5156726"/>
                  </a:lnTo>
                  <a:lnTo>
                    <a:pt x="1691150" y="5140456"/>
                  </a:lnTo>
                  <a:lnTo>
                    <a:pt x="1648884" y="5123480"/>
                  </a:lnTo>
                  <a:lnTo>
                    <a:pt x="1606980" y="5105806"/>
                  </a:lnTo>
                  <a:lnTo>
                    <a:pt x="1565446" y="5087441"/>
                  </a:lnTo>
                  <a:lnTo>
                    <a:pt x="1524287" y="5068393"/>
                  </a:lnTo>
                  <a:lnTo>
                    <a:pt x="1483512" y="5048667"/>
                  </a:lnTo>
                  <a:lnTo>
                    <a:pt x="1443127" y="5028273"/>
                  </a:lnTo>
                  <a:lnTo>
                    <a:pt x="1403140" y="5007216"/>
                  </a:lnTo>
                  <a:lnTo>
                    <a:pt x="1363558" y="4985504"/>
                  </a:lnTo>
                  <a:lnTo>
                    <a:pt x="1324388" y="4963145"/>
                  </a:lnTo>
                  <a:lnTo>
                    <a:pt x="1285637" y="4940145"/>
                  </a:lnTo>
                  <a:lnTo>
                    <a:pt x="1247313" y="4916512"/>
                  </a:lnTo>
                  <a:lnTo>
                    <a:pt x="1209423" y="4892253"/>
                  </a:lnTo>
                  <a:lnTo>
                    <a:pt x="1171973" y="4867375"/>
                  </a:lnTo>
                  <a:lnTo>
                    <a:pt x="1134972" y="4841886"/>
                  </a:lnTo>
                  <a:lnTo>
                    <a:pt x="1098426" y="4815793"/>
                  </a:lnTo>
                  <a:lnTo>
                    <a:pt x="1062342" y="4789102"/>
                  </a:lnTo>
                  <a:lnTo>
                    <a:pt x="1026728" y="4761821"/>
                  </a:lnTo>
                  <a:lnTo>
                    <a:pt x="991591" y="4733958"/>
                  </a:lnTo>
                  <a:lnTo>
                    <a:pt x="956938" y="4705520"/>
                  </a:lnTo>
                  <a:lnTo>
                    <a:pt x="922776" y="4676513"/>
                  </a:lnTo>
                  <a:lnTo>
                    <a:pt x="889113" y="4646945"/>
                  </a:lnTo>
                  <a:lnTo>
                    <a:pt x="855955" y="4616824"/>
                  </a:lnTo>
                  <a:lnTo>
                    <a:pt x="823310" y="4586156"/>
                  </a:lnTo>
                  <a:lnTo>
                    <a:pt x="791185" y="4554949"/>
                  </a:lnTo>
                  <a:lnTo>
                    <a:pt x="759587" y="4523209"/>
                  </a:lnTo>
                  <a:lnTo>
                    <a:pt x="728524" y="4490945"/>
                  </a:lnTo>
                  <a:lnTo>
                    <a:pt x="698002" y="4458164"/>
                  </a:lnTo>
                  <a:lnTo>
                    <a:pt x="668029" y="4424872"/>
                  </a:lnTo>
                  <a:lnTo>
                    <a:pt x="638612" y="4391076"/>
                  </a:lnTo>
                  <a:lnTo>
                    <a:pt x="609759" y="4356785"/>
                  </a:lnTo>
                  <a:lnTo>
                    <a:pt x="581475" y="4322005"/>
                  </a:lnTo>
                  <a:lnTo>
                    <a:pt x="553770" y="4286744"/>
                  </a:lnTo>
                  <a:lnTo>
                    <a:pt x="526649" y="4251008"/>
                  </a:lnTo>
                  <a:lnTo>
                    <a:pt x="500120" y="4214806"/>
                  </a:lnTo>
                  <a:lnTo>
                    <a:pt x="474190" y="4178143"/>
                  </a:lnTo>
                  <a:lnTo>
                    <a:pt x="448866" y="4141028"/>
                  </a:lnTo>
                  <a:lnTo>
                    <a:pt x="424156" y="4103468"/>
                  </a:lnTo>
                  <a:lnTo>
                    <a:pt x="400067" y="4065470"/>
                  </a:lnTo>
                  <a:lnTo>
                    <a:pt x="376605" y="4027040"/>
                  </a:lnTo>
                  <a:lnTo>
                    <a:pt x="353779" y="3988187"/>
                  </a:lnTo>
                  <a:lnTo>
                    <a:pt x="331595" y="3948918"/>
                  </a:lnTo>
                  <a:lnTo>
                    <a:pt x="310061" y="3909239"/>
                  </a:lnTo>
                  <a:lnTo>
                    <a:pt x="289183" y="3869158"/>
                  </a:lnTo>
                  <a:lnTo>
                    <a:pt x="268969" y="3828683"/>
                  </a:lnTo>
                  <a:lnTo>
                    <a:pt x="249426" y="3787820"/>
                  </a:lnTo>
                  <a:lnTo>
                    <a:pt x="230562" y="3746577"/>
                  </a:lnTo>
                  <a:lnTo>
                    <a:pt x="212383" y="3704960"/>
                  </a:lnTo>
                  <a:lnTo>
                    <a:pt x="194896" y="3662978"/>
                  </a:lnTo>
                  <a:lnTo>
                    <a:pt x="178110" y="3620637"/>
                  </a:lnTo>
                  <a:lnTo>
                    <a:pt x="162030" y="3577945"/>
                  </a:lnTo>
                  <a:lnTo>
                    <a:pt x="146665" y="3534908"/>
                  </a:lnTo>
                  <a:lnTo>
                    <a:pt x="132021" y="3491535"/>
                  </a:lnTo>
                  <a:lnTo>
                    <a:pt x="118106" y="3447831"/>
                  </a:lnTo>
                  <a:lnTo>
                    <a:pt x="104927" y="3403806"/>
                  </a:lnTo>
                  <a:lnTo>
                    <a:pt x="92491" y="3359465"/>
                  </a:lnTo>
                  <a:lnTo>
                    <a:pt x="80805" y="3314815"/>
                  </a:lnTo>
                  <a:lnTo>
                    <a:pt x="69876" y="3269865"/>
                  </a:lnTo>
                  <a:lnTo>
                    <a:pt x="59712" y="3224622"/>
                  </a:lnTo>
                  <a:lnTo>
                    <a:pt x="50319" y="3179092"/>
                  </a:lnTo>
                  <a:lnTo>
                    <a:pt x="41706" y="3133283"/>
                  </a:lnTo>
                  <a:lnTo>
                    <a:pt x="33879" y="3087202"/>
                  </a:lnTo>
                  <a:lnTo>
                    <a:pt x="26845" y="3040856"/>
                  </a:lnTo>
                  <a:lnTo>
                    <a:pt x="20612" y="2994253"/>
                  </a:lnTo>
                  <a:lnTo>
                    <a:pt x="15187" y="2947399"/>
                  </a:lnTo>
                  <a:lnTo>
                    <a:pt x="10576" y="2900303"/>
                  </a:lnTo>
                  <a:lnTo>
                    <a:pt x="6788" y="2852970"/>
                  </a:lnTo>
                  <a:lnTo>
                    <a:pt x="3829" y="2805410"/>
                  </a:lnTo>
                  <a:lnTo>
                    <a:pt x="1706" y="2757627"/>
                  </a:lnTo>
                  <a:lnTo>
                    <a:pt x="427" y="2709631"/>
                  </a:lnTo>
                  <a:lnTo>
                    <a:pt x="0" y="2661427"/>
                  </a:lnTo>
                  <a:lnTo>
                    <a:pt x="427" y="2613224"/>
                  </a:lnTo>
                  <a:lnTo>
                    <a:pt x="1706" y="2565228"/>
                  </a:lnTo>
                  <a:lnTo>
                    <a:pt x="3829" y="2517445"/>
                  </a:lnTo>
                  <a:lnTo>
                    <a:pt x="6788" y="2469885"/>
                  </a:lnTo>
                  <a:lnTo>
                    <a:pt x="10576" y="2422552"/>
                  </a:lnTo>
                  <a:lnTo>
                    <a:pt x="15187" y="2375456"/>
                  </a:lnTo>
                  <a:lnTo>
                    <a:pt x="20612" y="2328602"/>
                  </a:lnTo>
                  <a:lnTo>
                    <a:pt x="26845" y="2281999"/>
                  </a:lnTo>
                  <a:lnTo>
                    <a:pt x="33879" y="2235653"/>
                  </a:lnTo>
                  <a:lnTo>
                    <a:pt x="41706" y="2189572"/>
                  </a:lnTo>
                  <a:lnTo>
                    <a:pt x="50319" y="2143763"/>
                  </a:lnTo>
                  <a:lnTo>
                    <a:pt x="59712" y="2098233"/>
                  </a:lnTo>
                  <a:lnTo>
                    <a:pt x="69876" y="2052989"/>
                  </a:lnTo>
                  <a:lnTo>
                    <a:pt x="80805" y="2008039"/>
                  </a:lnTo>
                  <a:lnTo>
                    <a:pt x="92491" y="1963390"/>
                  </a:lnTo>
                  <a:lnTo>
                    <a:pt x="104927" y="1919049"/>
                  </a:lnTo>
                  <a:lnTo>
                    <a:pt x="118106" y="1875023"/>
                  </a:lnTo>
                  <a:lnTo>
                    <a:pt x="132021" y="1831320"/>
                  </a:lnTo>
                  <a:lnTo>
                    <a:pt x="146665" y="1787947"/>
                  </a:lnTo>
                  <a:lnTo>
                    <a:pt x="162030" y="1744910"/>
                  </a:lnTo>
                  <a:lnTo>
                    <a:pt x="178110" y="1702218"/>
                  </a:lnTo>
                  <a:lnTo>
                    <a:pt x="194896" y="1659877"/>
                  </a:lnTo>
                  <a:lnTo>
                    <a:pt x="212383" y="1617895"/>
                  </a:lnTo>
                  <a:lnTo>
                    <a:pt x="230562" y="1576278"/>
                  </a:lnTo>
                  <a:lnTo>
                    <a:pt x="249426" y="1535035"/>
                  </a:lnTo>
                  <a:lnTo>
                    <a:pt x="268969" y="1494172"/>
                  </a:lnTo>
                  <a:lnTo>
                    <a:pt x="289183" y="1453696"/>
                  </a:lnTo>
                  <a:lnTo>
                    <a:pt x="310061" y="1413616"/>
                  </a:lnTo>
                  <a:lnTo>
                    <a:pt x="331595" y="1373937"/>
                  </a:lnTo>
                  <a:lnTo>
                    <a:pt x="353779" y="1334667"/>
                  </a:lnTo>
                  <a:lnTo>
                    <a:pt x="376605" y="1295814"/>
                  </a:lnTo>
                  <a:lnTo>
                    <a:pt x="400067" y="1257385"/>
                  </a:lnTo>
                  <a:lnTo>
                    <a:pt x="424156" y="1219387"/>
                  </a:lnTo>
                  <a:lnTo>
                    <a:pt x="448866" y="1181826"/>
                  </a:lnTo>
                  <a:lnTo>
                    <a:pt x="474190" y="1144711"/>
                  </a:lnTo>
                  <a:lnTo>
                    <a:pt x="500120" y="1108049"/>
                  </a:lnTo>
                  <a:lnTo>
                    <a:pt x="526649" y="1071846"/>
                  </a:lnTo>
                  <a:lnTo>
                    <a:pt x="553770" y="1036111"/>
                  </a:lnTo>
                  <a:lnTo>
                    <a:pt x="581475" y="1000849"/>
                  </a:lnTo>
                  <a:lnTo>
                    <a:pt x="609759" y="966069"/>
                  </a:lnTo>
                  <a:lnTo>
                    <a:pt x="638612" y="931778"/>
                  </a:lnTo>
                  <a:lnTo>
                    <a:pt x="668029" y="897983"/>
                  </a:lnTo>
                  <a:lnTo>
                    <a:pt x="698002" y="864691"/>
                  </a:lnTo>
                  <a:lnTo>
                    <a:pt x="728524" y="831909"/>
                  </a:lnTo>
                  <a:lnTo>
                    <a:pt x="759587" y="799645"/>
                  </a:lnTo>
                  <a:lnTo>
                    <a:pt x="791185" y="767906"/>
                  </a:lnTo>
                  <a:lnTo>
                    <a:pt x="823310" y="736699"/>
                  </a:lnTo>
                  <a:lnTo>
                    <a:pt x="855955" y="706031"/>
                  </a:lnTo>
                  <a:lnTo>
                    <a:pt x="889113" y="675909"/>
                  </a:lnTo>
                  <a:lnTo>
                    <a:pt x="922776" y="646342"/>
                  </a:lnTo>
                  <a:lnTo>
                    <a:pt x="956938" y="617335"/>
                  </a:lnTo>
                  <a:lnTo>
                    <a:pt x="991591" y="588896"/>
                  </a:lnTo>
                  <a:lnTo>
                    <a:pt x="1026728" y="561033"/>
                  </a:lnTo>
                  <a:lnTo>
                    <a:pt x="1062342" y="533753"/>
                  </a:lnTo>
                  <a:lnTo>
                    <a:pt x="1098426" y="507062"/>
                  </a:lnTo>
                  <a:lnTo>
                    <a:pt x="1134972" y="480968"/>
                  </a:lnTo>
                  <a:lnTo>
                    <a:pt x="1171973" y="455479"/>
                  </a:lnTo>
                  <a:lnTo>
                    <a:pt x="1209423" y="430601"/>
                  </a:lnTo>
                  <a:lnTo>
                    <a:pt x="1247313" y="406343"/>
                  </a:lnTo>
                  <a:lnTo>
                    <a:pt x="1285637" y="382710"/>
                  </a:lnTo>
                  <a:lnTo>
                    <a:pt x="1324388" y="359710"/>
                  </a:lnTo>
                  <a:lnTo>
                    <a:pt x="1363558" y="337350"/>
                  </a:lnTo>
                  <a:lnTo>
                    <a:pt x="1403140" y="315639"/>
                  </a:lnTo>
                  <a:lnTo>
                    <a:pt x="1443127" y="294582"/>
                  </a:lnTo>
                  <a:lnTo>
                    <a:pt x="1483512" y="274187"/>
                  </a:lnTo>
                  <a:lnTo>
                    <a:pt x="1524287" y="254462"/>
                  </a:lnTo>
                  <a:lnTo>
                    <a:pt x="1565446" y="235413"/>
                  </a:lnTo>
                  <a:lnTo>
                    <a:pt x="1606980" y="217048"/>
                  </a:lnTo>
                  <a:lnTo>
                    <a:pt x="1648884" y="199374"/>
                  </a:lnTo>
                  <a:lnTo>
                    <a:pt x="1691150" y="182399"/>
                  </a:lnTo>
                  <a:lnTo>
                    <a:pt x="1733770" y="166129"/>
                  </a:lnTo>
                  <a:lnTo>
                    <a:pt x="1776737" y="150571"/>
                  </a:lnTo>
                  <a:lnTo>
                    <a:pt x="1820045" y="135733"/>
                  </a:lnTo>
                  <a:lnTo>
                    <a:pt x="1863686" y="121623"/>
                  </a:lnTo>
                  <a:lnTo>
                    <a:pt x="1907652" y="108247"/>
                  </a:lnTo>
                  <a:lnTo>
                    <a:pt x="1951937" y="95612"/>
                  </a:lnTo>
                  <a:lnTo>
                    <a:pt x="1996534" y="83727"/>
                  </a:lnTo>
                  <a:lnTo>
                    <a:pt x="2041434" y="72597"/>
                  </a:lnTo>
                  <a:lnTo>
                    <a:pt x="2086632" y="62231"/>
                  </a:lnTo>
                  <a:lnTo>
                    <a:pt x="2132120" y="52635"/>
                  </a:lnTo>
                  <a:lnTo>
                    <a:pt x="2177890" y="43817"/>
                  </a:lnTo>
                  <a:lnTo>
                    <a:pt x="2223935" y="35783"/>
                  </a:lnTo>
                  <a:lnTo>
                    <a:pt x="2270249" y="28542"/>
                  </a:lnTo>
                  <a:lnTo>
                    <a:pt x="2316824" y="22101"/>
                  </a:lnTo>
                  <a:lnTo>
                    <a:pt x="2363653" y="16466"/>
                  </a:lnTo>
                  <a:lnTo>
                    <a:pt x="2410729" y="11645"/>
                  </a:lnTo>
                  <a:lnTo>
                    <a:pt x="2458044" y="7645"/>
                  </a:lnTo>
                  <a:lnTo>
                    <a:pt x="2505591" y="4473"/>
                  </a:lnTo>
                  <a:lnTo>
                    <a:pt x="2553363" y="2136"/>
                  </a:lnTo>
                  <a:lnTo>
                    <a:pt x="2601354" y="643"/>
                  </a:lnTo>
                  <a:lnTo>
                    <a:pt x="2649554" y="0"/>
                  </a:lnTo>
                  <a:lnTo>
                    <a:pt x="2697755" y="643"/>
                  </a:lnTo>
                  <a:lnTo>
                    <a:pt x="2745746" y="2136"/>
                  </a:lnTo>
                  <a:lnTo>
                    <a:pt x="2793518" y="4473"/>
                  </a:lnTo>
                  <a:lnTo>
                    <a:pt x="2841065" y="7645"/>
                  </a:lnTo>
                  <a:lnTo>
                    <a:pt x="2888380" y="11645"/>
                  </a:lnTo>
                  <a:lnTo>
                    <a:pt x="2935456" y="16466"/>
                  </a:lnTo>
                  <a:lnTo>
                    <a:pt x="2982285" y="22101"/>
                  </a:lnTo>
                  <a:lnTo>
                    <a:pt x="3028860" y="28542"/>
                  </a:lnTo>
                  <a:lnTo>
                    <a:pt x="3075174" y="35783"/>
                  </a:lnTo>
                  <a:lnTo>
                    <a:pt x="3121219" y="43817"/>
                  </a:lnTo>
                  <a:lnTo>
                    <a:pt x="3166989" y="52635"/>
                  </a:lnTo>
                  <a:lnTo>
                    <a:pt x="3212477" y="62231"/>
                  </a:lnTo>
                  <a:lnTo>
                    <a:pt x="3257675" y="72597"/>
                  </a:lnTo>
                  <a:lnTo>
                    <a:pt x="3302575" y="83727"/>
                  </a:lnTo>
                  <a:lnTo>
                    <a:pt x="3347172" y="95612"/>
                  </a:lnTo>
                  <a:lnTo>
                    <a:pt x="3391457" y="108247"/>
                  </a:lnTo>
                  <a:lnTo>
                    <a:pt x="3435423" y="121623"/>
                  </a:lnTo>
                  <a:lnTo>
                    <a:pt x="3479064" y="135733"/>
                  </a:lnTo>
                  <a:lnTo>
                    <a:pt x="3522372" y="150571"/>
                  </a:lnTo>
                  <a:lnTo>
                    <a:pt x="3565339" y="166129"/>
                  </a:lnTo>
                  <a:lnTo>
                    <a:pt x="3607959" y="182399"/>
                  </a:lnTo>
                  <a:lnTo>
                    <a:pt x="3650225" y="199374"/>
                  </a:lnTo>
                  <a:lnTo>
                    <a:pt x="3692128" y="217048"/>
                  </a:lnTo>
                  <a:lnTo>
                    <a:pt x="3733663" y="235413"/>
                  </a:lnTo>
                  <a:lnTo>
                    <a:pt x="3774822" y="254462"/>
                  </a:lnTo>
                  <a:lnTo>
                    <a:pt x="3815597" y="274187"/>
                  </a:lnTo>
                  <a:lnTo>
                    <a:pt x="3855982" y="294582"/>
                  </a:lnTo>
                  <a:lnTo>
                    <a:pt x="3895969" y="315639"/>
                  </a:lnTo>
                  <a:lnTo>
                    <a:pt x="3935551" y="337350"/>
                  </a:lnTo>
                  <a:lnTo>
                    <a:pt x="3974721" y="359710"/>
                  </a:lnTo>
                  <a:lnTo>
                    <a:pt x="4013471" y="382710"/>
                  </a:lnTo>
                  <a:lnTo>
                    <a:pt x="4051796" y="406343"/>
                  </a:lnTo>
                  <a:lnTo>
                    <a:pt x="4089686" y="430601"/>
                  </a:lnTo>
                  <a:lnTo>
                    <a:pt x="4127136" y="455479"/>
                  </a:lnTo>
                  <a:lnTo>
                    <a:pt x="4164137" y="480968"/>
                  </a:lnTo>
                  <a:lnTo>
                    <a:pt x="4200683" y="507062"/>
                  </a:lnTo>
                  <a:lnTo>
                    <a:pt x="4236767" y="533753"/>
                  </a:lnTo>
                  <a:lnTo>
                    <a:pt x="4272381" y="561033"/>
                  </a:lnTo>
                  <a:lnTo>
                    <a:pt x="4307518" y="588896"/>
                  </a:lnTo>
                  <a:lnTo>
                    <a:pt x="4342171" y="617335"/>
                  </a:lnTo>
                  <a:lnTo>
                    <a:pt x="4376333" y="646342"/>
                  </a:lnTo>
                  <a:lnTo>
                    <a:pt x="4409996" y="675909"/>
                  </a:lnTo>
                  <a:lnTo>
                    <a:pt x="4443154" y="706031"/>
                  </a:lnTo>
                  <a:lnTo>
                    <a:pt x="4475799" y="736699"/>
                  </a:lnTo>
                  <a:lnTo>
                    <a:pt x="4507924" y="767906"/>
                  </a:lnTo>
                  <a:lnTo>
                    <a:pt x="4539522" y="799645"/>
                  </a:lnTo>
                  <a:lnTo>
                    <a:pt x="4570585" y="831909"/>
                  </a:lnTo>
                  <a:lnTo>
                    <a:pt x="4601106" y="864691"/>
                  </a:lnTo>
                  <a:lnTo>
                    <a:pt x="4631079" y="897983"/>
                  </a:lnTo>
                  <a:lnTo>
                    <a:pt x="4660496" y="931778"/>
                  </a:lnTo>
                  <a:lnTo>
                    <a:pt x="4689350" y="966069"/>
                  </a:lnTo>
                  <a:lnTo>
                    <a:pt x="4717633" y="1000849"/>
                  </a:lnTo>
                  <a:lnTo>
                    <a:pt x="4745339" y="1036111"/>
                  </a:lnTo>
                  <a:lnTo>
                    <a:pt x="4772460" y="1071846"/>
                  </a:lnTo>
                  <a:lnTo>
                    <a:pt x="4798989" y="1108049"/>
                  </a:lnTo>
                  <a:lnTo>
                    <a:pt x="4824919" y="1144711"/>
                  </a:lnTo>
                  <a:lnTo>
                    <a:pt x="4850243" y="1181826"/>
                  </a:lnTo>
                  <a:lnTo>
                    <a:pt x="4874953" y="1219387"/>
                  </a:lnTo>
                  <a:lnTo>
                    <a:pt x="4899042" y="1257385"/>
                  </a:lnTo>
                  <a:lnTo>
                    <a:pt x="4922503" y="1295814"/>
                  </a:lnTo>
                  <a:lnTo>
                    <a:pt x="4945330" y="1334667"/>
                  </a:lnTo>
                  <a:lnTo>
                    <a:pt x="4967513" y="1373937"/>
                  </a:lnTo>
                  <a:lnTo>
                    <a:pt x="4989048" y="1413616"/>
                  </a:lnTo>
                  <a:lnTo>
                    <a:pt x="5009926" y="1453696"/>
                  </a:lnTo>
                  <a:lnTo>
                    <a:pt x="5030139" y="1494172"/>
                  </a:lnTo>
                  <a:lnTo>
                    <a:pt x="5049682" y="1535035"/>
                  </a:lnTo>
                  <a:lnTo>
                    <a:pt x="5068547" y="1576278"/>
                  </a:lnTo>
                  <a:lnTo>
                    <a:pt x="5086726" y="1617895"/>
                  </a:lnTo>
                  <a:lnTo>
                    <a:pt x="5104212" y="1659877"/>
                  </a:lnTo>
                  <a:lnTo>
                    <a:pt x="5120999" y="1702218"/>
                  </a:lnTo>
                  <a:lnTo>
                    <a:pt x="5137078" y="1744910"/>
                  </a:lnTo>
                  <a:lnTo>
                    <a:pt x="5152443" y="1787947"/>
                  </a:lnTo>
                  <a:lnTo>
                    <a:pt x="5167087" y="1831320"/>
                  </a:lnTo>
                  <a:lnTo>
                    <a:pt x="5181002" y="1875023"/>
                  </a:lnTo>
                  <a:lnTo>
                    <a:pt x="5194182" y="1919049"/>
                  </a:lnTo>
                  <a:lnTo>
                    <a:pt x="5206618" y="1963390"/>
                  </a:lnTo>
                  <a:lnTo>
                    <a:pt x="5218304" y="2008039"/>
                  </a:lnTo>
                  <a:lnTo>
                    <a:pt x="5229233" y="2052989"/>
                  </a:lnTo>
                  <a:lnTo>
                    <a:pt x="5239397" y="2098233"/>
                  </a:lnTo>
                  <a:lnTo>
                    <a:pt x="5248789" y="2143763"/>
                  </a:lnTo>
                  <a:lnTo>
                    <a:pt x="5257402" y="2189572"/>
                  </a:lnTo>
                  <a:lnTo>
                    <a:pt x="5265230" y="2235653"/>
                  </a:lnTo>
                  <a:lnTo>
                    <a:pt x="5272263" y="2281999"/>
                  </a:lnTo>
                  <a:lnTo>
                    <a:pt x="5278497" y="2328602"/>
                  </a:lnTo>
                  <a:lnTo>
                    <a:pt x="5283922" y="2375456"/>
                  </a:lnTo>
                  <a:lnTo>
                    <a:pt x="5288532" y="2422552"/>
                  </a:lnTo>
                  <a:lnTo>
                    <a:pt x="5292321" y="2469885"/>
                  </a:lnTo>
                  <a:lnTo>
                    <a:pt x="5295280" y="2517445"/>
                  </a:lnTo>
                  <a:lnTo>
                    <a:pt x="5297402" y="2565228"/>
                  </a:lnTo>
                  <a:lnTo>
                    <a:pt x="5298681" y="2613224"/>
                  </a:lnTo>
                  <a:lnTo>
                    <a:pt x="5299109" y="2661427"/>
                  </a:lnTo>
                  <a:lnTo>
                    <a:pt x="5298681" y="2709631"/>
                  </a:lnTo>
                  <a:lnTo>
                    <a:pt x="5297402" y="2757627"/>
                  </a:lnTo>
                  <a:lnTo>
                    <a:pt x="5295280" y="2805410"/>
                  </a:lnTo>
                  <a:lnTo>
                    <a:pt x="5292321" y="2852970"/>
                  </a:lnTo>
                  <a:lnTo>
                    <a:pt x="5288532" y="2900303"/>
                  </a:lnTo>
                  <a:lnTo>
                    <a:pt x="5283922" y="2947399"/>
                  </a:lnTo>
                  <a:lnTo>
                    <a:pt x="5278497" y="2994253"/>
                  </a:lnTo>
                  <a:lnTo>
                    <a:pt x="5272263" y="3040856"/>
                  </a:lnTo>
                  <a:lnTo>
                    <a:pt x="5265230" y="3087202"/>
                  </a:lnTo>
                  <a:lnTo>
                    <a:pt x="5257402" y="3133283"/>
                  </a:lnTo>
                  <a:lnTo>
                    <a:pt x="5248789" y="3179092"/>
                  </a:lnTo>
                  <a:lnTo>
                    <a:pt x="5239397" y="3224622"/>
                  </a:lnTo>
                  <a:lnTo>
                    <a:pt x="5229233" y="3269865"/>
                  </a:lnTo>
                  <a:lnTo>
                    <a:pt x="5218304" y="3314815"/>
                  </a:lnTo>
                  <a:lnTo>
                    <a:pt x="5206618" y="3359465"/>
                  </a:lnTo>
                  <a:lnTo>
                    <a:pt x="5194182" y="3403806"/>
                  </a:lnTo>
                  <a:lnTo>
                    <a:pt x="5181002" y="3447831"/>
                  </a:lnTo>
                  <a:lnTo>
                    <a:pt x="5167087" y="3491535"/>
                  </a:lnTo>
                  <a:lnTo>
                    <a:pt x="5152443" y="3534908"/>
                  </a:lnTo>
                  <a:lnTo>
                    <a:pt x="5137078" y="3577945"/>
                  </a:lnTo>
                  <a:lnTo>
                    <a:pt x="5120999" y="3620637"/>
                  </a:lnTo>
                  <a:lnTo>
                    <a:pt x="5104212" y="3662978"/>
                  </a:lnTo>
                  <a:lnTo>
                    <a:pt x="5086726" y="3704960"/>
                  </a:lnTo>
                  <a:lnTo>
                    <a:pt x="5068547" y="3746577"/>
                  </a:lnTo>
                  <a:lnTo>
                    <a:pt x="5049682" y="3787820"/>
                  </a:lnTo>
                  <a:lnTo>
                    <a:pt x="5030139" y="3828683"/>
                  </a:lnTo>
                  <a:lnTo>
                    <a:pt x="5009926" y="3869158"/>
                  </a:lnTo>
                  <a:lnTo>
                    <a:pt x="4989048" y="3909239"/>
                  </a:lnTo>
                  <a:lnTo>
                    <a:pt x="4967513" y="3948918"/>
                  </a:lnTo>
                  <a:lnTo>
                    <a:pt x="4945330" y="3988187"/>
                  </a:lnTo>
                  <a:lnTo>
                    <a:pt x="4922503" y="4027040"/>
                  </a:lnTo>
                  <a:lnTo>
                    <a:pt x="4899042" y="4065470"/>
                  </a:lnTo>
                  <a:lnTo>
                    <a:pt x="4874953" y="4103468"/>
                  </a:lnTo>
                  <a:lnTo>
                    <a:pt x="4850243" y="4141028"/>
                  </a:lnTo>
                  <a:lnTo>
                    <a:pt x="4824919" y="4178143"/>
                  </a:lnTo>
                  <a:lnTo>
                    <a:pt x="4798989" y="4214806"/>
                  </a:lnTo>
                  <a:lnTo>
                    <a:pt x="4772460" y="4251008"/>
                  </a:lnTo>
                  <a:lnTo>
                    <a:pt x="4745339" y="4286744"/>
                  </a:lnTo>
                  <a:lnTo>
                    <a:pt x="4717633" y="4322005"/>
                  </a:lnTo>
                  <a:lnTo>
                    <a:pt x="4689350" y="4356785"/>
                  </a:lnTo>
                  <a:lnTo>
                    <a:pt x="4660496" y="4391076"/>
                  </a:lnTo>
                  <a:lnTo>
                    <a:pt x="4631079" y="4424872"/>
                  </a:lnTo>
                  <a:lnTo>
                    <a:pt x="4601106" y="4458164"/>
                  </a:lnTo>
                  <a:lnTo>
                    <a:pt x="4570585" y="4490945"/>
                  </a:lnTo>
                  <a:lnTo>
                    <a:pt x="4539522" y="4523209"/>
                  </a:lnTo>
                  <a:lnTo>
                    <a:pt x="4507924" y="4554949"/>
                  </a:lnTo>
                  <a:lnTo>
                    <a:pt x="4475799" y="4586156"/>
                  </a:lnTo>
                  <a:lnTo>
                    <a:pt x="4443154" y="4616824"/>
                  </a:lnTo>
                  <a:lnTo>
                    <a:pt x="4409996" y="4646945"/>
                  </a:lnTo>
                  <a:lnTo>
                    <a:pt x="4376333" y="4676513"/>
                  </a:lnTo>
                  <a:lnTo>
                    <a:pt x="4342171" y="4705520"/>
                  </a:lnTo>
                  <a:lnTo>
                    <a:pt x="4307518" y="4733958"/>
                  </a:lnTo>
                  <a:lnTo>
                    <a:pt x="4272381" y="4761821"/>
                  </a:lnTo>
                  <a:lnTo>
                    <a:pt x="4236767" y="4789102"/>
                  </a:lnTo>
                  <a:lnTo>
                    <a:pt x="4200683" y="4815793"/>
                  </a:lnTo>
                  <a:lnTo>
                    <a:pt x="4164137" y="4841886"/>
                  </a:lnTo>
                  <a:lnTo>
                    <a:pt x="4127136" y="4867375"/>
                  </a:lnTo>
                  <a:lnTo>
                    <a:pt x="4089686" y="4892253"/>
                  </a:lnTo>
                  <a:lnTo>
                    <a:pt x="4051796" y="4916512"/>
                  </a:lnTo>
                  <a:lnTo>
                    <a:pt x="4013471" y="4940145"/>
                  </a:lnTo>
                  <a:lnTo>
                    <a:pt x="3974721" y="4963145"/>
                  </a:lnTo>
                  <a:lnTo>
                    <a:pt x="3935551" y="4985504"/>
                  </a:lnTo>
                  <a:lnTo>
                    <a:pt x="3895969" y="5007216"/>
                  </a:lnTo>
                  <a:lnTo>
                    <a:pt x="3855982" y="5028273"/>
                  </a:lnTo>
                  <a:lnTo>
                    <a:pt x="3815597" y="5048667"/>
                  </a:lnTo>
                  <a:lnTo>
                    <a:pt x="3774822" y="5068393"/>
                  </a:lnTo>
                  <a:lnTo>
                    <a:pt x="3733663" y="5087441"/>
                  </a:lnTo>
                  <a:lnTo>
                    <a:pt x="3692128" y="5105806"/>
                  </a:lnTo>
                  <a:lnTo>
                    <a:pt x="3650225" y="5123480"/>
                  </a:lnTo>
                  <a:lnTo>
                    <a:pt x="3607959" y="5140456"/>
                  </a:lnTo>
                  <a:lnTo>
                    <a:pt x="3565339" y="5156726"/>
                  </a:lnTo>
                  <a:lnTo>
                    <a:pt x="3522372" y="5172284"/>
                  </a:lnTo>
                  <a:lnTo>
                    <a:pt x="3479064" y="5187121"/>
                  </a:lnTo>
                  <a:lnTo>
                    <a:pt x="3435423" y="5201232"/>
                  </a:lnTo>
                  <a:lnTo>
                    <a:pt x="3391457" y="5214608"/>
                  </a:lnTo>
                  <a:lnTo>
                    <a:pt x="3347172" y="5227242"/>
                  </a:lnTo>
                  <a:lnTo>
                    <a:pt x="3302575" y="5239128"/>
                  </a:lnTo>
                  <a:lnTo>
                    <a:pt x="3257675" y="5250258"/>
                  </a:lnTo>
                  <a:lnTo>
                    <a:pt x="3212477" y="5260624"/>
                  </a:lnTo>
                  <a:lnTo>
                    <a:pt x="3166989" y="5270220"/>
                  </a:lnTo>
                  <a:lnTo>
                    <a:pt x="3121219" y="5279038"/>
                  </a:lnTo>
                  <a:lnTo>
                    <a:pt x="3075174" y="5287071"/>
                  </a:lnTo>
                  <a:lnTo>
                    <a:pt x="3028860" y="5294312"/>
                  </a:lnTo>
                  <a:lnTo>
                    <a:pt x="2982285" y="5300754"/>
                  </a:lnTo>
                  <a:lnTo>
                    <a:pt x="2935456" y="5306389"/>
                  </a:lnTo>
                  <a:lnTo>
                    <a:pt x="2888380" y="5311210"/>
                  </a:lnTo>
                  <a:lnTo>
                    <a:pt x="2841065" y="5315210"/>
                  </a:lnTo>
                  <a:lnTo>
                    <a:pt x="2793518" y="5318382"/>
                  </a:lnTo>
                  <a:lnTo>
                    <a:pt x="2745746" y="5320718"/>
                  </a:lnTo>
                  <a:lnTo>
                    <a:pt x="2697755" y="5322212"/>
                  </a:lnTo>
                  <a:lnTo>
                    <a:pt x="2649554" y="5322855"/>
                  </a:lnTo>
                  <a:close/>
                </a:path>
              </a:pathLst>
            </a:custGeom>
            <a:solidFill>
              <a:srgbClr val="8C52FF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873" y="3374567"/>
              <a:ext cx="4937459" cy="4927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1175" y="1691622"/>
              <a:ext cx="9273340" cy="63754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8069" rIns="0" bIns="0" rtlCol="0">
            <a:spAutoFit/>
          </a:bodyPr>
          <a:lstStyle/>
          <a:p>
            <a:pPr marL="133477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latin typeface="Arial MT"/>
                <a:cs typeface="Arial MT"/>
              </a:rPr>
              <a:t>1.4</a:t>
            </a:r>
            <a:r>
              <a:rPr sz="4000" b="0" spc="-8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Gestión</a:t>
            </a:r>
            <a:r>
              <a:rPr sz="4000" b="0" spc="-8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del</a:t>
            </a:r>
            <a:r>
              <a:rPr sz="4000" b="0" spc="-8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cambio</a:t>
            </a:r>
            <a:r>
              <a:rPr sz="4000" b="0" spc="-85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y</a:t>
            </a:r>
            <a:r>
              <a:rPr sz="4000" b="0" spc="-85" dirty="0">
                <a:latin typeface="Arial MT"/>
                <a:cs typeface="Arial MT"/>
              </a:rPr>
              <a:t> </a:t>
            </a:r>
            <a:r>
              <a:rPr sz="4000" b="0" spc="-10" dirty="0">
                <a:latin typeface="Arial MT"/>
                <a:cs typeface="Arial MT"/>
              </a:rPr>
              <a:t>cultura.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371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EABFD"/>
                </a:solidFill>
              </a:rPr>
              <a:t>Visión</a:t>
            </a:r>
            <a:r>
              <a:rPr spc="-4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Global</a:t>
            </a:r>
            <a:r>
              <a:rPr spc="-4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y</a:t>
            </a:r>
            <a:r>
              <a:rPr spc="-3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Estratégica</a:t>
            </a:r>
            <a:r>
              <a:rPr spc="-35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de</a:t>
            </a:r>
            <a:r>
              <a:rPr spc="-35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la</a:t>
            </a:r>
            <a:r>
              <a:rPr spc="-3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gestión</a:t>
            </a:r>
            <a:r>
              <a:rPr spc="-40" dirty="0">
                <a:solidFill>
                  <a:srgbClr val="CEABFD"/>
                </a:solidFill>
              </a:rPr>
              <a:t> </a:t>
            </a:r>
            <a:r>
              <a:rPr dirty="0">
                <a:solidFill>
                  <a:srgbClr val="CEABFD"/>
                </a:solidFill>
              </a:rPr>
              <a:t>de</a:t>
            </a:r>
            <a:r>
              <a:rPr spc="-35" dirty="0">
                <a:solidFill>
                  <a:srgbClr val="CEABFD"/>
                </a:solidFill>
              </a:rPr>
              <a:t> </a:t>
            </a:r>
            <a:r>
              <a:rPr spc="-10" dirty="0">
                <a:solidFill>
                  <a:srgbClr val="CEABFD"/>
                </a:solidFill>
              </a:rPr>
              <a:t>personas.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50900" y="2862426"/>
            <a:ext cx="126936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gestión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global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estratégica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gestión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personas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enfoque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busca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alinear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los </a:t>
            </a:r>
            <a:r>
              <a:rPr sz="2400" dirty="0">
                <a:latin typeface="Arial MT"/>
                <a:cs typeface="Arial MT"/>
              </a:rPr>
              <a:t>objetivos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empresa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objetivos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empleados.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logra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mediante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la </a:t>
            </a:r>
            <a:r>
              <a:rPr sz="2400" spc="-10" dirty="0">
                <a:latin typeface="Arial MT"/>
                <a:cs typeface="Arial MT"/>
              </a:rPr>
              <a:t>implementación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políticas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prácticas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fomentan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desarrollo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motivación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los </a:t>
            </a:r>
            <a:r>
              <a:rPr sz="2400" spc="-10" dirty="0">
                <a:latin typeface="Arial MT"/>
                <a:cs typeface="Arial MT"/>
              </a:rPr>
              <a:t>empleados.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6788" y="5072343"/>
            <a:ext cx="10014422" cy="42890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985"/>
              </a:lnSpc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Plan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de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Recuperación,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Transformación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y</a:t>
            </a:r>
            <a:r>
              <a:rPr sz="1900" b="1" spc="1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Resiliencia</a:t>
            </a:r>
            <a:r>
              <a:rPr sz="1900" b="1" spc="1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50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endParaRPr sz="1900">
              <a:latin typeface="Cambria"/>
              <a:cs typeface="Cambria"/>
            </a:endParaRPr>
          </a:p>
          <a:p>
            <a:pPr marL="46990">
              <a:lnSpc>
                <a:spcPct val="100000"/>
              </a:lnSpc>
              <a:spcBef>
                <a:spcPts val="965"/>
              </a:spcBef>
            </a:pP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Financiado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por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la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Unión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Europea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–</a:t>
            </a:r>
            <a:r>
              <a:rPr sz="1900" b="1" spc="25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dirty="0">
                <a:solidFill>
                  <a:srgbClr val="205578"/>
                </a:solidFill>
                <a:latin typeface="Cambria"/>
                <a:cs typeface="Cambria"/>
              </a:rPr>
              <a:t>Next</a:t>
            </a:r>
            <a:r>
              <a:rPr sz="1900" b="1" spc="20" dirty="0">
                <a:solidFill>
                  <a:srgbClr val="205578"/>
                </a:solidFill>
                <a:latin typeface="Cambria"/>
                <a:cs typeface="Cambria"/>
              </a:rPr>
              <a:t> </a:t>
            </a:r>
            <a:r>
              <a:rPr sz="1900" b="1" spc="-10" dirty="0">
                <a:solidFill>
                  <a:srgbClr val="205578"/>
                </a:solidFill>
                <a:latin typeface="Cambria"/>
                <a:cs typeface="Cambria"/>
              </a:rPr>
              <a:t>GenerationEU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11251</Words>
  <Application>Microsoft Macintosh PowerPoint</Application>
  <PresentationFormat>Personalizado</PresentationFormat>
  <Paragraphs>763</Paragraphs>
  <Slides>115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115</vt:i4>
      </vt:variant>
    </vt:vector>
  </HeadingPairs>
  <TitlesOfParts>
    <vt:vector size="125" baseType="lpstr">
      <vt:lpstr>Arial</vt:lpstr>
      <vt:lpstr>Arial Black</vt:lpstr>
      <vt:lpstr>Arial MT</vt:lpstr>
      <vt:lpstr>Calibri</vt:lpstr>
      <vt:lpstr>Cambria</vt:lpstr>
      <vt:lpstr>Shruti</vt:lpstr>
      <vt:lpstr>Times New Roman</vt:lpstr>
      <vt:lpstr>Verdana</vt:lpstr>
      <vt:lpstr>Wingdings</vt:lpstr>
      <vt:lpstr>Office Theme</vt:lpstr>
      <vt:lpstr>Presentación de PowerPoint</vt:lpstr>
      <vt:lpstr>Presentación de PowerPoint</vt:lpstr>
      <vt:lpstr>Competencia General</vt:lpstr>
      <vt:lpstr>Competencias</vt:lpstr>
      <vt:lpstr>ÍNDICE</vt:lpstr>
      <vt:lpstr>Introducción</vt:lpstr>
      <vt:lpstr>1.1 Transformación Digital de la Pyme.</vt:lpstr>
      <vt:lpstr>Transformación Digital de la Pyme.</vt:lpstr>
      <vt:lpstr>¿Quién se ha conectado en el día de hoy a algún dispositivo digital?  ¿Has comprado alguna vez por internet?</vt:lpstr>
      <vt:lpstr>Presentación de PowerPoint</vt:lpstr>
      <vt:lpstr>Las  empresas  se  digitalizarán  mucho  más  rápidamente,  adoptando tecnologías  y  formas  de  trabajo  totalmente  digitales  para  transformar  sus estructuras de costes y generar nuevos ingresos.</vt:lpstr>
      <vt:lpstr>Para la PYME digitalizarse significa estar preparada para:</vt:lpstr>
      <vt:lpstr>Todas las tecnologías exponenciales habilitan capacidades digitales cuyo fin siempre debe ser:</vt:lpstr>
      <vt:lpstr>Algunas de estas capacidades digitales pasan por tener: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KPIs clave 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Competencias básicas de gestión empresarial.</vt:lpstr>
      <vt:lpstr>1.2 Competencias básicas de gestión empresarial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Debilidades</vt:lpstr>
      <vt:lpstr>Amenazas</vt:lpstr>
      <vt:lpstr>Fortalezas</vt:lpstr>
      <vt:lpstr>Oportunidades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análisis estratégico incluye:</vt:lpstr>
      <vt:lpstr>Presentación de PowerPoint</vt:lpstr>
      <vt:lpstr>Presentación de PowerPoint</vt:lpstr>
      <vt:lpstr>Análisis operacional</vt:lpstr>
      <vt:lpstr>Técnica de los 5 ¿Por qué? para realizar un análisis operacional</vt:lpstr>
      <vt:lpstr>Marco financiero</vt:lpstr>
      <vt:lpstr>¿Cómo afecta al marco económico de una empresa el proceso de digitalización?</vt:lpstr>
      <vt:lpstr>El marco económico incluye una variedad de conceptos y principios básicos:</vt:lpstr>
      <vt:lpstr>Presentación de PowerPoint</vt:lpstr>
      <vt:lpstr>Presentación de PowerPoint</vt:lpstr>
      <vt:lpstr>ANÁLISIS ECONÓMICO-FINANCIERO</vt:lpstr>
      <vt:lpstr>ANÁLISIS ECONÓMICO-FINANCIERO</vt:lpstr>
      <vt:lpstr>ANÁLISIS ECONÓMICO-FINANCIERO</vt:lpstr>
      <vt:lpstr>ANÁLISIS ECONÓMICO-FINANCIERO</vt:lpstr>
      <vt:lpstr>ANÁLISIS ECONÓMICO-FINANCIERO</vt:lpstr>
      <vt:lpstr>ANÁLISIS ECONÓMICO-FINANCIERO</vt:lpstr>
      <vt:lpstr>ANÁLISIS ECONÓMICO-FINANCIERO</vt:lpstr>
      <vt:lpstr>MÉTODOS DE FINANCIACIÓN</vt:lpstr>
      <vt:lpstr>MÉTODOS DE FINANCIACIÓN. Entidades bancarias</vt:lpstr>
      <vt:lpstr>MÉTODOS DE FINANCIACIÓN. Entidades bancarias</vt:lpstr>
      <vt:lpstr>MÉTODOS DE FINANCIACIÓN. Entidades bancarias</vt:lpstr>
      <vt:lpstr>Introducción al CANVAS</vt:lpstr>
      <vt:lpstr>Presentación de PowerPoint</vt:lpstr>
      <vt:lpstr>KPIs y medición de resultados</vt:lpstr>
      <vt:lpstr>Presentación de PowerPoint</vt:lpstr>
      <vt:lpstr>Presentación de PowerPoint</vt:lpstr>
      <vt:lpstr>Presentación de PowerPoint</vt:lpstr>
      <vt:lpstr>Nuevos modelos de negocio.</vt:lpstr>
      <vt:lpstr>1.3 Nuevos modelos de negocio.</vt:lpstr>
      <vt:lpstr>- El cliente como centro del modelo de negocio.</vt:lpstr>
      <vt:lpstr>¿Quién y cómo es el Cliente?</vt:lpstr>
      <vt:lpstr>Presentación de PowerPoint</vt:lpstr>
      <vt:lpstr>Presentación de PowerPoint</vt:lpstr>
      <vt:lpstr>Presentación de PowerPoint</vt:lpstr>
      <vt:lpstr>Presentación de PowerPoint</vt:lpstr>
      <vt:lpstr>Sostenibilidad en los diferentes sectores económicos.</vt:lpstr>
      <vt:lpstr>Presentación de PowerPoint</vt:lpstr>
      <vt:lpstr>Criterios ESG</vt:lpstr>
      <vt:lpstr>Presentación de PowerPoint</vt:lpstr>
      <vt:lpstr>Presentación de PowerPoint</vt:lpstr>
      <vt:lpstr>Presentación de PowerPoint</vt:lpstr>
      <vt:lpstr>CERTIFICACIONES</vt:lpstr>
      <vt:lpstr>Presentación de PowerPoint</vt:lpstr>
      <vt:lpstr>Presentación de PowerPoint</vt:lpstr>
      <vt:lpstr>Los sectores más importantes en la economía sostenible</vt:lpstr>
      <vt:lpstr>Los sectores más importantes en la economía sostenible</vt:lpstr>
      <vt:lpstr>Gestión del cambio y cultura</vt:lpstr>
      <vt:lpstr>1.4 Gestión del cambio y cultura.</vt:lpstr>
      <vt:lpstr>Visión Global y Estratégica de la gestión de personas.</vt:lpstr>
      <vt:lpstr>Presentación de PowerPoint</vt:lpstr>
      <vt:lpstr>Presentación de PowerPoint</vt:lpstr>
      <vt:lpstr>Modelos organizativos, comunicación interna.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Talento- Identificación de necesidades, capacitación "internal early adopters“</vt:lpstr>
      <vt:lpstr>Presentación de PowerPoint</vt:lpstr>
      <vt:lpstr>Identificación de necesidades</vt:lpstr>
      <vt:lpstr>Presentación de PowerPoint</vt:lpstr>
      <vt:lpstr>Presentación de PowerPoint</vt:lpstr>
      <vt:lpstr>Las figuras de `` internal early adopters´´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MODULO 1 - GESTIÓN EMPRESARIAL Y ESTRATÉGICA.pptx</dc:title>
  <cp:lastModifiedBy>AF</cp:lastModifiedBy>
  <cp:revision>3</cp:revision>
  <dcterms:created xsi:type="dcterms:W3CDTF">2024-05-02T13:52:03Z</dcterms:created>
  <dcterms:modified xsi:type="dcterms:W3CDTF">2025-02-25T18:28:10Z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Google</vt:lpwstr>
  </property>
  <property fmtid="{D5CDD505-2E9C-101B-9397-08002B2CF9AE}" pid="4" name="LastSaved">
    <vt:filetime>2024-05-02T00:00:00Z</vt:filetime>
  </property>
</Properties>
</file>